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296" r:id="rId4"/>
    <p:sldId id="297" r:id="rId5"/>
    <p:sldId id="299" r:id="rId6"/>
    <p:sldId id="301" r:id="rId7"/>
    <p:sldId id="303" r:id="rId8"/>
    <p:sldId id="302" r:id="rId9"/>
    <p:sldId id="304" r:id="rId10"/>
    <p:sldId id="309" r:id="rId11"/>
    <p:sldId id="310" r:id="rId12"/>
    <p:sldId id="305" r:id="rId13"/>
    <p:sldId id="311" r:id="rId14"/>
    <p:sldId id="307" r:id="rId15"/>
    <p:sldId id="308" r:id="rId16"/>
    <p:sldId id="312" r:id="rId17"/>
    <p:sldId id="313" r:id="rId18"/>
    <p:sldId id="306" r:id="rId19"/>
  </p:sldIdLst>
  <p:sldSz cx="9144000" cy="6858000" type="screen4x3"/>
  <p:notesSz cx="7077075" cy="93694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FF4F"/>
    <a:srgbClr val="FFFF00"/>
    <a:srgbClr val="B7B7FF"/>
    <a:srgbClr val="9F9FFF"/>
    <a:srgbClr val="00CC00"/>
    <a:srgbClr val="D6AD84"/>
    <a:srgbClr val="BA8B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 smtClean="0"/>
            </a:lvl1pPr>
          </a:lstStyle>
          <a:p>
            <a:pPr>
              <a:defRPr/>
            </a:pPr>
            <a:fld id="{4A27F686-FE07-49B7-AABD-F861BEA9BC30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C33A3A-73C5-42F1-9958-3065D8268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60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9763"/>
            <a:ext cx="56610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52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952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51EB5C-7436-42F1-ABA5-6A71CF7197F1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300914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2E59-D432-46A5-98D7-204BADC130F1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91568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47AB-B47B-466C-B489-3B8877C384E4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51399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0E734-194A-4A2B-945D-E45346C22DA7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411598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B105D-22D3-40C8-A635-8936D9A7158E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81690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18C66-7EF3-4C8E-AD3D-545D52F77FEE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4001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362200"/>
            <a:ext cx="4495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495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8E539-C932-46BE-8FCF-C36F031CB91B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38910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F6566-8078-4039-8EB1-1D9330DC8B17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74980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0C7B0-92CF-4DE7-BCEA-E25A9A56E7A0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98051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E2F2F-D309-48B0-AAF5-7A8AFD470619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47507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6829B-2E28-4610-B962-404E6529509A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5892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791FC-5E8F-4D7D-A616-8EFECD6BABFC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86064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1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smtClean="0"/>
              <a:t>A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362200"/>
            <a:ext cx="9144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smtClean="0"/>
              <a:t>C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77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B713CE3-6B1C-4CC4-BAA1-D5A1DBAD0722}" type="slidenum">
              <a:rPr lang="es-ES_tradnl" altLang="en-US"/>
              <a:pPr>
                <a:defRPr/>
              </a:pPr>
              <a:t>‹#›</a:t>
            </a:fld>
            <a:endParaRPr lang="es-ES_tradnl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231775" algn="l"/>
          <a:tab pos="461963" algn="l"/>
          <a:tab pos="682625" algn="l"/>
        </a:tabLs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tabLst>
          <a:tab pos="231775" algn="l"/>
          <a:tab pos="461963" algn="l"/>
          <a:tab pos="682625" algn="l"/>
        </a:tabLst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tabLst>
          <a:tab pos="231775" algn="l"/>
          <a:tab pos="461963" algn="l"/>
          <a:tab pos="682625" algn="l"/>
        </a:tabLst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tabLst>
          <a:tab pos="231775" algn="l"/>
          <a:tab pos="461963" algn="l"/>
          <a:tab pos="682625" algn="l"/>
        </a:tabLst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tabLst>
          <a:tab pos="231775" algn="l"/>
          <a:tab pos="461963" algn="l"/>
          <a:tab pos="682625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C95F2053-B041-4AA5-B28A-7E2C4FB06B80}" type="slidenum">
              <a:rPr lang="es-ES_tradnl" altLang="en-US" smtClean="0"/>
              <a:pPr eaLnBrk="1" hangingPunct="1">
                <a:defRPr/>
              </a:pPr>
              <a:t>1</a:t>
            </a:fld>
            <a:endParaRPr lang="es-ES_tradnl" altLang="en-US" smtClean="0"/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8458200" y="67818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US" altLang="en-US" sz="1800" b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3D59ED66-550F-4DC8-9355-0969CB08666C}" type="slidenum">
              <a:rPr lang="es-ES_tradnl" altLang="en-US" smtClean="0"/>
              <a:pPr eaLnBrk="1" hangingPunct="1">
                <a:defRPr/>
              </a:pPr>
              <a:t>10</a:t>
            </a:fld>
            <a:endParaRPr lang="es-ES_tradnl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		Campbell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enseñó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algunas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cosas</a:t>
            </a:r>
            <a:r>
              <a:rPr lang="en-US" altLang="en-US" sz="2400" dirty="0" smtClean="0">
                <a:solidFill>
                  <a:schemeClr val="tx1"/>
                </a:solidFill>
              </a:rPr>
              <a:t> que no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creo</a:t>
            </a:r>
            <a:r>
              <a:rPr lang="en-US" altLang="en-US" sz="2400" dirty="0" smtClean="0">
                <a:solidFill>
                  <a:schemeClr val="tx1"/>
                </a:solidFill>
              </a:rPr>
              <a:t>.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Por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ejem-plo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él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defendió</a:t>
            </a:r>
            <a:r>
              <a:rPr lang="en-US" altLang="en-US" sz="2400" dirty="0" smtClean="0">
                <a:solidFill>
                  <a:schemeClr val="tx1"/>
                </a:solidFill>
              </a:rPr>
              <a:t> la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Sociedad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Misionera</a:t>
            </a:r>
            <a:r>
              <a:rPr lang="en-US" altLang="en-US" sz="2400" dirty="0" smtClean="0">
                <a:solidFill>
                  <a:schemeClr val="tx1"/>
                </a:solidFill>
              </a:rPr>
              <a:t> Cristiana Americana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por</a:t>
            </a:r>
            <a:r>
              <a:rPr lang="en-US" altLang="en-US" sz="2400" dirty="0" smtClean="0">
                <a:solidFill>
                  <a:schemeClr val="tx1"/>
                </a:solidFill>
              </a:rPr>
              <a:t> la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cual</a:t>
            </a:r>
            <a:r>
              <a:rPr lang="en-US" altLang="en-US" sz="2400" dirty="0" smtClean="0">
                <a:solidFill>
                  <a:schemeClr val="tx1"/>
                </a:solidFill>
              </a:rPr>
              <a:t> las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iglesias</a:t>
            </a:r>
            <a:r>
              <a:rPr lang="en-US" altLang="en-US" sz="2400" dirty="0" smtClean="0">
                <a:solidFill>
                  <a:schemeClr val="tx1"/>
                </a:solidFill>
              </a:rPr>
              <a:t> locales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hagan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obra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evangelística</a:t>
            </a:r>
            <a:r>
              <a:rPr lang="en-US" altLang="en-US" sz="2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pPr marL="0" lvl="1" indent="0" eaLnBrk="1" hangingPunct="1">
              <a:spcBef>
                <a:spcPts val="0"/>
              </a:spcBef>
              <a:buFontTx/>
              <a:buNone/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altLang="en-US" sz="2400" dirty="0"/>
              <a:t>	</a:t>
            </a:r>
            <a:r>
              <a:rPr lang="en-US" altLang="en-US" sz="2400" b="1" dirty="0" smtClean="0">
                <a:solidFill>
                  <a:srgbClr val="4FFF4F"/>
                </a:solidFill>
                <a:effectLst/>
                <a:latin typeface="+mj-lt"/>
              </a:rPr>
              <a:t>2.</a:t>
            </a:r>
            <a:r>
              <a:rPr lang="en-US" altLang="en-US" sz="2400" b="1" dirty="0" smtClean="0">
                <a:solidFill>
                  <a:srgbClr val="00CC00"/>
                </a:solidFill>
                <a:effectLst/>
                <a:latin typeface="+mj-lt"/>
              </a:rPr>
              <a:t> 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El no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fue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crucificado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por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mí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ni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fui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bautizado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su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nombre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(</a:t>
            </a:r>
            <a:r>
              <a:rPr lang="en-US" altLang="en-US" sz="2400" b="1" dirty="0" smtClean="0">
                <a:solidFill>
                  <a:srgbClr val="4FFF4F"/>
                </a:solidFill>
                <a:effectLst/>
                <a:latin typeface="+mj-lt"/>
                <a:cs typeface="Times New Roman" panose="02020603050405020304" pitchFamily="18" charset="0"/>
              </a:rPr>
              <a:t>1Cor.1:13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) . Juan el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bautista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y Martín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Lutero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, no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fueron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crucificados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por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mi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ni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fui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bautizado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sus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nombres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lvl="1" indent="0" eaLnBrk="1" hangingPunct="1">
              <a:spcBef>
                <a:spcPts val="0"/>
              </a:spcBef>
              <a:buFontTx/>
              <a:buNone/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altLang="en-US" sz="2400" b="1" dirty="0">
                <a:effectLst/>
                <a:latin typeface="+mj-lt"/>
                <a:cs typeface="Times New Roman" panose="02020603050405020304" pitchFamily="18" charset="0"/>
              </a:rPr>
              <a:t>	</a:t>
            </a:r>
            <a:r>
              <a:rPr lang="en-US" altLang="en-US" sz="2400" b="1" dirty="0" smtClean="0">
                <a:solidFill>
                  <a:srgbClr val="4FFF4F"/>
                </a:solidFill>
                <a:effectLst/>
                <a:latin typeface="+mj-lt"/>
                <a:cs typeface="Times New Roman" panose="02020603050405020304" pitchFamily="18" charset="0"/>
              </a:rPr>
              <a:t>3. 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No hay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salvación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su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nombre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sino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solamente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el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nombre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de Cristo (</a:t>
            </a:r>
            <a:r>
              <a:rPr lang="en-US" altLang="en-US" sz="2400" b="1" dirty="0" smtClean="0">
                <a:solidFill>
                  <a:srgbClr val="4FFF4F"/>
                </a:solidFill>
                <a:effectLst/>
                <a:latin typeface="+mj-lt"/>
                <a:cs typeface="Times New Roman" panose="02020603050405020304" pitchFamily="18" charset="0"/>
              </a:rPr>
              <a:t>Hech. 4:12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). El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el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camino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(</a:t>
            </a:r>
            <a:r>
              <a:rPr lang="en-US" altLang="en-US" sz="2400" b="1" dirty="0" smtClean="0">
                <a:solidFill>
                  <a:srgbClr val="4FFF4F"/>
                </a:solidFill>
                <a:effectLst/>
                <a:latin typeface="+mj-lt"/>
                <a:cs typeface="Times New Roman" panose="02020603050405020304" pitchFamily="18" charset="0"/>
              </a:rPr>
              <a:t>Jn. 14:6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), ¡no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ningún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hombre!</a:t>
            </a:r>
          </a:p>
          <a:p>
            <a:pPr marL="0" lvl="1" indent="0" eaLnBrk="1" hangingPunct="1">
              <a:spcBef>
                <a:spcPts val="0"/>
              </a:spcBef>
              <a:buFontTx/>
              <a:buNone/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	</a:t>
            </a:r>
            <a:r>
              <a:rPr lang="en-US" altLang="en-US" sz="2400" b="1" dirty="0" smtClean="0">
                <a:solidFill>
                  <a:srgbClr val="4FFF4F"/>
                </a:solidFill>
                <a:effectLst/>
                <a:latin typeface="+mj-lt"/>
                <a:cs typeface="Times New Roman" panose="02020603050405020304" pitchFamily="18" charset="0"/>
              </a:rPr>
              <a:t>4.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Yo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rechazo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todo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nombre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y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designación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humano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.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Llevar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nombres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humanos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carnalidad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. Pablo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escribió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: </a:t>
            </a:r>
            <a:r>
              <a:rPr lang="es-ES" altLang="en-US" sz="2400" b="1" i="1" dirty="0" smtClean="0">
                <a:effectLst/>
                <a:latin typeface="+mj-lt"/>
                <a:cs typeface="Times New Roman" panose="02020603050405020304" pitchFamily="18" charset="0"/>
              </a:rPr>
              <a:t>diciendo </a:t>
            </a:r>
            <a:r>
              <a:rPr lang="es-ES" altLang="en-US" sz="2400" b="1" i="1" dirty="0">
                <a:effectLst/>
                <a:latin typeface="+mj-lt"/>
                <a:cs typeface="Times New Roman" panose="02020603050405020304" pitchFamily="18" charset="0"/>
              </a:rPr>
              <a:t>el uno: Yo </a:t>
            </a:r>
            <a:r>
              <a:rPr lang="es-ES" altLang="en-US" sz="2400" b="1" i="1" dirty="0" smtClean="0">
                <a:effectLst/>
                <a:latin typeface="+mj-lt"/>
                <a:cs typeface="Times New Roman" panose="02020603050405020304" pitchFamily="18" charset="0"/>
              </a:rPr>
              <a:t>ciertamente </a:t>
            </a:r>
            <a:r>
              <a:rPr lang="es-ES" altLang="en-US" sz="2400" b="1" i="1" dirty="0">
                <a:effectLst/>
                <a:latin typeface="+mj-lt"/>
                <a:cs typeface="Times New Roman" panose="02020603050405020304" pitchFamily="18" charset="0"/>
              </a:rPr>
              <a:t>soy de Pablo; y el otro: Yo soy de Apolos, ¿no sois carnales? 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(</a:t>
            </a:r>
            <a:r>
              <a:rPr lang="en-US" altLang="en-US" sz="2400" b="1" dirty="0" smtClean="0">
                <a:solidFill>
                  <a:srgbClr val="4FFF4F"/>
                </a:solidFill>
                <a:effectLst/>
                <a:latin typeface="+mj-lt"/>
                <a:cs typeface="Times New Roman" panose="02020603050405020304" pitchFamily="18" charset="0"/>
              </a:rPr>
              <a:t>1 Cor. 3:4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)</a:t>
            </a:r>
          </a:p>
          <a:p>
            <a:pPr marL="0" lvl="1" indent="0" eaLnBrk="1" hangingPunct="1">
              <a:spcBef>
                <a:spcPts val="0"/>
              </a:spcBef>
              <a:buFontTx/>
              <a:buNone/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		Amigo ¿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puede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usted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hallar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en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las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Escrituras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el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nombre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religioso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que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lleva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? Si no,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usted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ffectLst/>
                <a:latin typeface="+mj-lt"/>
                <a:cs typeface="Times New Roman" panose="02020603050405020304" pitchFamily="18" charset="0"/>
              </a:rPr>
              <a:t>es</a:t>
            </a:r>
            <a:r>
              <a:rPr lang="en-US" altLang="en-US" sz="2400" b="1" dirty="0" smtClean="0">
                <a:effectLst/>
                <a:latin typeface="+mj-lt"/>
                <a:cs typeface="Times New Roman" panose="02020603050405020304" pitchFamily="18" charset="0"/>
              </a:rPr>
              <a:t> carnal, dice Pablo: </a:t>
            </a:r>
            <a:r>
              <a:rPr lang="es-ES" altLang="en-US" sz="2400" b="1" i="1" dirty="0">
                <a:effectLst/>
                <a:latin typeface="+mj-lt"/>
                <a:cs typeface="Times New Roman" panose="02020603050405020304" pitchFamily="18" charset="0"/>
              </a:rPr>
              <a:t>todo lo que hacéis, sea de palabra o de hecho, hacedlo todo en el nombre del Señor </a:t>
            </a:r>
            <a:r>
              <a:rPr lang="es-ES" altLang="en-US" sz="2400" b="1" i="1" dirty="0" smtClean="0">
                <a:effectLst/>
                <a:latin typeface="+mj-lt"/>
                <a:cs typeface="Times New Roman" panose="02020603050405020304" pitchFamily="18" charset="0"/>
              </a:rPr>
              <a:t>Jesús </a:t>
            </a:r>
            <a:r>
              <a:rPr lang="es-ES" altLang="en-US" sz="2400" b="1" dirty="0" smtClean="0">
                <a:solidFill>
                  <a:srgbClr val="4FFF4F"/>
                </a:solidFill>
                <a:effectLst/>
                <a:latin typeface="+mj-lt"/>
                <a:cs typeface="Times New Roman" panose="02020603050405020304" pitchFamily="18" charset="0"/>
              </a:rPr>
              <a:t>(Col. 3:17).</a:t>
            </a:r>
            <a:endParaRPr lang="es-ES" altLang="en-US" sz="2400" b="1" dirty="0">
              <a:solidFill>
                <a:srgbClr val="4FFF4F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0" lvl="1" indent="0" eaLnBrk="1" hangingPunct="1">
              <a:spcBef>
                <a:spcPts val="0"/>
              </a:spcBef>
              <a:buFontTx/>
              <a:buNone/>
              <a:tabLst>
                <a:tab pos="230188" algn="l"/>
                <a:tab pos="461963" algn="l"/>
                <a:tab pos="682625" algn="l"/>
              </a:tabLst>
              <a:defRPr/>
            </a:pPr>
            <a:endParaRPr lang="en-US" altLang="en-US" sz="2400" b="1" dirty="0" smtClean="0">
              <a:effectLst/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092704A9-924F-4084-B429-6958F6F7507C}" type="slidenum">
              <a:rPr lang="es-ES_tradnl" altLang="en-US" smtClean="0"/>
              <a:pPr eaLnBrk="1" hangingPunct="1">
                <a:defRPr/>
              </a:pPr>
              <a:t>11</a:t>
            </a:fld>
            <a:endParaRPr lang="es-ES_tradnl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5. </a:t>
            </a:r>
            <a:r>
              <a:rPr lang="en-US" altLang="en-US" sz="2400" dirty="0" smtClean="0">
                <a:solidFill>
                  <a:schemeClr val="tx1"/>
                </a:solidFill>
              </a:rPr>
              <a:t>Soy Cristiano. El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nombre</a:t>
            </a:r>
            <a:r>
              <a:rPr lang="en-US" altLang="en-US" sz="2400" dirty="0" smtClean="0">
                <a:solidFill>
                  <a:schemeClr val="tx1"/>
                </a:solidFill>
              </a:rPr>
              <a:t> “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cristiano</a:t>
            </a:r>
            <a:r>
              <a:rPr lang="en-US" altLang="en-US" sz="2400" dirty="0" smtClean="0">
                <a:solidFill>
                  <a:schemeClr val="tx1"/>
                </a:solidFill>
              </a:rPr>
              <a:t>”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es</a:t>
            </a:r>
            <a:r>
              <a:rPr lang="en-US" altLang="en-US" sz="2400" dirty="0" smtClean="0">
                <a:solidFill>
                  <a:schemeClr val="tx1"/>
                </a:solidFill>
              </a:rPr>
              <a:t> el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único</a:t>
            </a:r>
            <a:r>
              <a:rPr lang="en-US" altLang="en-US" sz="2400" dirty="0" smtClean="0">
                <a:solidFill>
                  <a:schemeClr val="tx1"/>
                </a:solidFill>
              </a:rPr>
              <a:t> nom-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bre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propio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hallado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2400" dirty="0" smtClean="0">
                <a:solidFill>
                  <a:schemeClr val="tx1"/>
                </a:solidFill>
              </a:rPr>
              <a:t> las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Escrituras</a:t>
            </a:r>
            <a:r>
              <a:rPr lang="en-US" altLang="en-US" sz="2400" dirty="0" smtClean="0">
                <a:solidFill>
                  <a:schemeClr val="tx1"/>
                </a:solidFill>
              </a:rPr>
              <a:t> para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indicar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seguidor</a:t>
            </a:r>
            <a:r>
              <a:rPr lang="en-US" altLang="en-US" sz="2400" dirty="0" smtClean="0">
                <a:solidFill>
                  <a:schemeClr val="tx1"/>
                </a:solidFill>
              </a:rPr>
              <a:t> de Cristo (Hech. 11:26; 26:28; 1 Ped. 4:16).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400" dirty="0" smtClean="0">
                <a:solidFill>
                  <a:schemeClr val="tx1"/>
                </a:solidFill>
              </a:rPr>
              <a:t>	Hay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muchas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designaciones</a:t>
            </a:r>
            <a:r>
              <a:rPr lang="en-US" altLang="en-US" sz="2400" dirty="0" smtClean="0">
                <a:solidFill>
                  <a:schemeClr val="tx1"/>
                </a:solidFill>
              </a:rPr>
              <a:t>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pero</a:t>
            </a:r>
            <a:r>
              <a:rPr lang="en-US" altLang="en-US" sz="2400" dirty="0" smtClean="0">
                <a:solidFill>
                  <a:schemeClr val="tx1"/>
                </a:solidFill>
              </a:rPr>
              <a:t> un solo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nombre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propio</a:t>
            </a:r>
            <a:r>
              <a:rPr lang="en-US" altLang="en-US" sz="2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9530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	Soy </a:t>
            </a:r>
            <a:r>
              <a:rPr lang="en-US" altLang="en-US" sz="2400" dirty="0" err="1" smtClean="0"/>
              <a:t>cristiano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buen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nombre</a:t>
            </a:r>
            <a:r>
              <a:rPr lang="en-US" altLang="en-US" sz="2400" dirty="0" smtClean="0"/>
              <a:t> que ha </a:t>
            </a:r>
            <a:r>
              <a:rPr lang="en-US" altLang="en-US" sz="2400" dirty="0" err="1" smtClean="0"/>
              <a:t>sido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invocado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sobre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seguidores</a:t>
            </a:r>
            <a:r>
              <a:rPr lang="en-US" altLang="en-US" sz="2400" dirty="0" smtClean="0"/>
              <a:t> (</a:t>
            </a:r>
            <a:r>
              <a:rPr lang="en-US" altLang="en-US" sz="2400" dirty="0" smtClean="0">
                <a:solidFill>
                  <a:srgbClr val="4FFF4F"/>
                </a:solidFill>
              </a:rPr>
              <a:t>Sant. 2:7</a:t>
            </a:r>
            <a:r>
              <a:rPr lang="en-US" altLang="en-US" sz="2400" dirty="0" smtClean="0"/>
              <a:t>).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endParaRPr lang="en-US" altLang="en-US" sz="2400" dirty="0" smtClean="0"/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>
                <a:solidFill>
                  <a:srgbClr val="FFFF00"/>
                </a:solidFill>
              </a:rPr>
              <a:t>¿ESTABLECIÓ CAMPBELL LA IGLESIA DE CRISTO?</a:t>
            </a:r>
            <a:r>
              <a:rPr lang="en-US" altLang="en-US" sz="2400" dirty="0" smtClean="0"/>
              <a:t> 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1. </a:t>
            </a:r>
            <a:r>
              <a:rPr lang="en-US" altLang="en-US" sz="2400" dirty="0" smtClean="0"/>
              <a:t>Las </a:t>
            </a:r>
            <a:r>
              <a:rPr lang="en-US" altLang="en-US" sz="2400" dirty="0" err="1" smtClean="0"/>
              <a:t>iglesias</a:t>
            </a:r>
            <a:r>
              <a:rPr lang="en-US" altLang="en-US" sz="2400" dirty="0" smtClean="0"/>
              <a:t> de Cristo no se </a:t>
            </a:r>
            <a:r>
              <a:rPr lang="en-US" altLang="en-US" sz="2400" dirty="0" err="1" smtClean="0"/>
              <a:t>originaron</a:t>
            </a:r>
            <a:r>
              <a:rPr lang="en-US" altLang="en-US" sz="2400" dirty="0" smtClean="0"/>
              <a:t> con Campbell u </a:t>
            </a:r>
            <a:r>
              <a:rPr lang="en-US" altLang="en-US" sz="2400" dirty="0" err="1" smtClean="0"/>
              <a:t>otro</a:t>
            </a:r>
            <a:r>
              <a:rPr lang="en-US" altLang="en-US" sz="2400" dirty="0" smtClean="0"/>
              <a:t> director </a:t>
            </a:r>
            <a:r>
              <a:rPr lang="en-US" altLang="en-US" sz="2400" dirty="0" err="1" smtClean="0"/>
              <a:t>humano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(Hay </a:t>
            </a:r>
            <a:r>
              <a:rPr lang="en-US" altLang="en-US" sz="2400" dirty="0" err="1" smtClean="0"/>
              <a:t>registros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iglesias</a:t>
            </a:r>
            <a:r>
              <a:rPr lang="en-US" altLang="en-US" sz="2400" dirty="0" smtClean="0"/>
              <a:t> de Cristo entre 1778 y 1810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Escocia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Inglaterra</a:t>
            </a:r>
            <a:r>
              <a:rPr lang="en-US" altLang="en-US" sz="2400" dirty="0" smtClean="0"/>
              <a:t> e </a:t>
            </a:r>
            <a:r>
              <a:rPr lang="en-US" altLang="en-US" sz="2400" dirty="0" err="1" smtClean="0"/>
              <a:t>Irlandia</a:t>
            </a:r>
            <a:r>
              <a:rPr lang="en-US" altLang="en-US" sz="2400" dirty="0" smtClean="0"/>
              <a:t> antes de </a:t>
            </a:r>
            <a:r>
              <a:rPr lang="en-US" altLang="en-US" sz="2400" dirty="0" err="1" smtClean="0"/>
              <a:t>tener</a:t>
            </a:r>
            <a:r>
              <a:rPr lang="en-US" altLang="en-US" sz="2400" dirty="0" smtClean="0"/>
              <a:t> Campbell un </a:t>
            </a:r>
            <a:r>
              <a:rPr lang="en-US" altLang="en-US" sz="2400" dirty="0" err="1" smtClean="0"/>
              <a:t>concepto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novotestamentario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ser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bautizado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inmersión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EE.UU. </a:t>
            </a:r>
            <a:r>
              <a:rPr lang="en-US" altLang="en-US" sz="2400" dirty="0" err="1"/>
              <a:t>e</a:t>
            </a:r>
            <a:r>
              <a:rPr lang="en-US" altLang="en-US" sz="2400" dirty="0" err="1" smtClean="0"/>
              <a:t>n</a:t>
            </a:r>
            <a:r>
              <a:rPr lang="en-US" altLang="en-US" sz="2400" dirty="0" smtClean="0"/>
              <a:t> 1812 y </a:t>
            </a:r>
            <a:r>
              <a:rPr lang="en-US" altLang="en-US" sz="2400" dirty="0" err="1" smtClean="0"/>
              <a:t>siendo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</a:t>
            </a:r>
            <a:r>
              <a:rPr lang="en-US" altLang="en-US" sz="2400" dirty="0" smtClean="0"/>
              <a:t> hasta el </a:t>
            </a:r>
            <a:r>
              <a:rPr lang="en-US" altLang="en-US" sz="2400" dirty="0" err="1" smtClean="0"/>
              <a:t>año</a:t>
            </a:r>
            <a:r>
              <a:rPr lang="en-US" altLang="en-US" sz="2400" dirty="0" smtClean="0"/>
              <a:t> 1830)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2. </a:t>
            </a:r>
            <a:r>
              <a:rPr lang="en-US" altLang="en-US" sz="2400" dirty="0" smtClean="0"/>
              <a:t>Juan el </a:t>
            </a:r>
            <a:r>
              <a:rPr lang="en-US" altLang="en-US" sz="2400" dirty="0" err="1" smtClean="0"/>
              <a:t>bautista</a:t>
            </a:r>
            <a:r>
              <a:rPr lang="en-US" altLang="en-US" sz="2400" dirty="0" smtClean="0"/>
              <a:t> no </a:t>
            </a:r>
            <a:r>
              <a:rPr lang="en-US" altLang="en-US" sz="2400" dirty="0" err="1" smtClean="0"/>
              <a:t>pudo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haber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establecido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que </a:t>
            </a:r>
            <a:r>
              <a:rPr lang="en-US" altLang="en-US" sz="2400" dirty="0" err="1" smtClean="0"/>
              <a:t>fue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comprada</a:t>
            </a:r>
            <a:r>
              <a:rPr lang="en-US" altLang="en-US" sz="2400" dirty="0" smtClean="0"/>
              <a:t> con la </a:t>
            </a:r>
            <a:r>
              <a:rPr lang="en-US" altLang="en-US" sz="2400" dirty="0" err="1" smtClean="0"/>
              <a:t>sangre</a:t>
            </a:r>
            <a:r>
              <a:rPr lang="en-US" altLang="en-US" sz="2400" dirty="0" smtClean="0"/>
              <a:t> de Cristo, </a:t>
            </a:r>
            <a:r>
              <a:rPr lang="en-US" altLang="en-US" sz="2400" dirty="0" smtClean="0">
                <a:solidFill>
                  <a:srgbClr val="4FFF4F"/>
                </a:solidFill>
              </a:rPr>
              <a:t>Hech. 20:28</a:t>
            </a:r>
            <a:r>
              <a:rPr lang="en-US" altLang="en-US" sz="2400" dirty="0" smtClean="0"/>
              <a:t>, </a:t>
            </a:r>
            <a:r>
              <a:rPr lang="es-ES" sz="2400" i="1" dirty="0"/>
              <a:t>la iglesia del Señor, la cual él ganó por su propia </a:t>
            </a:r>
            <a:r>
              <a:rPr lang="es-ES" sz="2400" i="1" dirty="0" smtClean="0"/>
              <a:t>sangre….</a:t>
            </a:r>
            <a:endParaRPr lang="en-US" alt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CF57ED9A-81B1-4134-8165-6645BB15DAFA}" type="slidenum">
              <a:rPr lang="es-ES_tradnl" altLang="en-US" smtClean="0"/>
              <a:pPr eaLnBrk="1" hangingPunct="1">
                <a:defRPr/>
              </a:pPr>
              <a:t>12</a:t>
            </a:fld>
            <a:endParaRPr lang="es-ES_tradnl" alt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	Juan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fue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decapitado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durante</a:t>
            </a:r>
            <a:r>
              <a:rPr lang="en-US" altLang="en-US" sz="2400" dirty="0" smtClean="0">
                <a:solidFill>
                  <a:schemeClr val="tx1"/>
                </a:solidFill>
              </a:rPr>
              <a:t> el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ministerio</a:t>
            </a:r>
            <a:r>
              <a:rPr lang="en-US" altLang="en-US" sz="2400" dirty="0" smtClean="0">
                <a:solidFill>
                  <a:schemeClr val="tx1"/>
                </a:solidFill>
              </a:rPr>
              <a:t> personal de Cristo, </a:t>
            </a:r>
            <a:r>
              <a:rPr lang="en-US" altLang="en-US" sz="2400" dirty="0" smtClean="0">
                <a:solidFill>
                  <a:srgbClr val="4FFF4F"/>
                </a:solidFill>
              </a:rPr>
              <a:t>Mar. 6:27</a:t>
            </a:r>
            <a:r>
              <a:rPr lang="en-US" altLang="en-US" sz="2400" dirty="0" smtClean="0">
                <a:solidFill>
                  <a:schemeClr val="tx1"/>
                </a:solidFill>
              </a:rPr>
              <a:t>. El no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pudo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establecer</a:t>
            </a:r>
            <a:r>
              <a:rPr lang="en-US" altLang="en-US" sz="2400" dirty="0" smtClean="0">
                <a:solidFill>
                  <a:schemeClr val="tx1"/>
                </a:solidFill>
              </a:rPr>
              <a:t> la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iglesia</a:t>
            </a:r>
            <a:r>
              <a:rPr lang="en-US" altLang="en-US" sz="2400" dirty="0" smtClean="0">
                <a:solidFill>
                  <a:schemeClr val="tx1"/>
                </a:solidFill>
              </a:rPr>
              <a:t> de Cristo.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3. </a:t>
            </a:r>
            <a:r>
              <a:rPr lang="en-US" altLang="en-US" sz="2400" dirty="0" err="1" smtClean="0"/>
              <a:t>Jesús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prometió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edificar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, ¡y lo </a:t>
            </a:r>
            <a:r>
              <a:rPr lang="en-US" altLang="en-US" sz="2400" dirty="0" err="1" smtClean="0"/>
              <a:t>hizo</a:t>
            </a:r>
            <a:r>
              <a:rPr lang="en-US" altLang="en-US" sz="2400" dirty="0" smtClean="0"/>
              <a:t>! </a:t>
            </a:r>
            <a:r>
              <a:rPr lang="en-US" altLang="en-US" sz="2400" dirty="0" smtClean="0">
                <a:solidFill>
                  <a:srgbClr val="4FFF4F"/>
                </a:solidFill>
              </a:rPr>
              <a:t>Mat. 16:18, </a:t>
            </a:r>
            <a:r>
              <a:rPr lang="es-ES" sz="2400" i="1" dirty="0"/>
              <a:t>Y yo también te digo, que tú eres Pedro, y sobre esta roca edificaré mi </a:t>
            </a:r>
            <a:r>
              <a:rPr lang="es-ES" sz="2400" i="1" dirty="0" smtClean="0"/>
              <a:t>iglesia. </a:t>
            </a:r>
            <a:r>
              <a:rPr lang="es-ES" sz="2400" dirty="0" smtClean="0"/>
              <a:t>Cristo cumple con sus promesas.</a:t>
            </a:r>
            <a:endParaRPr lang="en-US" altLang="en-US" sz="2400" dirty="0" smtClean="0">
              <a:solidFill>
                <a:srgbClr val="4FFF4F"/>
              </a:solidFill>
            </a:endParaRP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4. </a:t>
            </a:r>
            <a:r>
              <a:rPr lang="en-US" altLang="en-US" sz="2400" dirty="0" smtClean="0"/>
              <a:t>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, o </a:t>
            </a:r>
            <a:r>
              <a:rPr lang="en-US" altLang="en-US" sz="2400" dirty="0" err="1" smtClean="0"/>
              <a:t>reino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había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venir</a:t>
            </a:r>
            <a:r>
              <a:rPr lang="en-US" altLang="en-US" sz="2400" dirty="0" smtClean="0"/>
              <a:t> pronto y con </a:t>
            </a:r>
            <a:r>
              <a:rPr lang="en-US" altLang="en-US" sz="2400" dirty="0" err="1" smtClean="0"/>
              <a:t>poder</a:t>
            </a:r>
            <a:r>
              <a:rPr lang="en-US" altLang="en-US" sz="2400" dirty="0" smtClean="0"/>
              <a:t>,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>
                <a:solidFill>
                  <a:srgbClr val="4FFF4F"/>
                </a:solidFill>
              </a:rPr>
              <a:t>Mar. 9:1</a:t>
            </a:r>
            <a:r>
              <a:rPr lang="en-US" altLang="en-US" sz="2400" dirty="0" smtClean="0"/>
              <a:t>, </a:t>
            </a:r>
            <a:r>
              <a:rPr lang="es-ES" sz="2400" i="1" dirty="0"/>
              <a:t>De cierto os digo que hay algunos de los que están aquí, que no gustarán la muerte hasta que hayan visto el reino de Dios venido con poder. 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5. </a:t>
            </a:r>
            <a:r>
              <a:rPr lang="en-US" altLang="en-US" sz="2400" dirty="0" smtClean="0"/>
              <a:t>Ese </a:t>
            </a:r>
            <a:r>
              <a:rPr lang="en-US" altLang="en-US" sz="2400" dirty="0" err="1" smtClean="0"/>
              <a:t>poder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iba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venir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sobre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apóstoles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estando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ellos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Jerusalén</a:t>
            </a:r>
            <a:r>
              <a:rPr lang="en-US" altLang="en-US" sz="2400" dirty="0" smtClean="0"/>
              <a:t>, </a:t>
            </a:r>
            <a:r>
              <a:rPr lang="en-US" altLang="en-US" sz="2400" dirty="0" smtClean="0">
                <a:solidFill>
                  <a:srgbClr val="4FFF4F"/>
                </a:solidFill>
              </a:rPr>
              <a:t>Luc. 24:49, </a:t>
            </a:r>
            <a:r>
              <a:rPr lang="es-ES" sz="2400" i="1" dirty="0"/>
              <a:t>yo enviaré la promesa de mi Padre sobre vosotros; pero quedaos vosotros en la ciudad de Jerusalén, hasta que seáis investidos de poder desde lo alto. </a:t>
            </a:r>
            <a:endParaRPr lang="es-ES" sz="2400" i="1" dirty="0" smtClean="0"/>
          </a:p>
          <a:p>
            <a:pPr marL="0" indent="0"/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6. </a:t>
            </a:r>
            <a:r>
              <a:rPr lang="en-US" altLang="en-US" sz="2400" dirty="0" smtClean="0"/>
              <a:t>Ese </a:t>
            </a:r>
            <a:r>
              <a:rPr lang="en-US" altLang="en-US" sz="2400" dirty="0" err="1" smtClean="0"/>
              <a:t>poder</a:t>
            </a:r>
            <a:r>
              <a:rPr lang="en-US" altLang="en-US" sz="2400" dirty="0" smtClean="0"/>
              <a:t> vino el </a:t>
            </a:r>
            <a:r>
              <a:rPr lang="en-US" altLang="en-US" sz="2400" dirty="0" err="1" smtClean="0"/>
              <a:t>día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Pentecostés</a:t>
            </a:r>
            <a:r>
              <a:rPr lang="en-US" altLang="en-US" sz="2400" dirty="0" smtClean="0"/>
              <a:t> (50 </a:t>
            </a:r>
            <a:r>
              <a:rPr lang="en-US" altLang="en-US" sz="2400" dirty="0" err="1" smtClean="0"/>
              <a:t>días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después</a:t>
            </a:r>
            <a:r>
              <a:rPr lang="en-US" altLang="en-US" sz="2400" dirty="0" smtClean="0"/>
              <a:t> de la Pascua), </a:t>
            </a:r>
            <a:r>
              <a:rPr lang="en-US" altLang="en-US" sz="2400" dirty="0" smtClean="0">
                <a:solidFill>
                  <a:srgbClr val="4FFF4F"/>
                </a:solidFill>
              </a:rPr>
              <a:t>Hech. 2:1-4, </a:t>
            </a:r>
            <a:r>
              <a:rPr lang="es-ES" sz="2400" i="1" dirty="0"/>
              <a:t>Cuando llegó el día de </a:t>
            </a:r>
            <a:r>
              <a:rPr lang="es-ES" sz="2400" i="1" dirty="0" err="1" smtClean="0"/>
              <a:t>Pente-costés</a:t>
            </a:r>
            <a:r>
              <a:rPr lang="es-ES" sz="2400" i="1" dirty="0"/>
              <a:t>, estaban todos unánimes juntos. </a:t>
            </a:r>
            <a:r>
              <a:rPr lang="es-ES" sz="2400" i="1" dirty="0" smtClean="0"/>
              <a:t> 2  </a:t>
            </a:r>
            <a:r>
              <a:rPr lang="es-ES" sz="2400" i="1" dirty="0"/>
              <a:t>Y de repente </a:t>
            </a:r>
            <a:r>
              <a:rPr lang="es-ES" sz="2400" i="1" dirty="0" smtClean="0"/>
              <a:t>vi-no </a:t>
            </a:r>
            <a:r>
              <a:rPr lang="es-ES" sz="2400" i="1" dirty="0"/>
              <a:t>del cielo un estruendo como de un viento recio que soplaba, el cual llenó toda la casa </a:t>
            </a:r>
            <a:r>
              <a:rPr lang="es-ES" sz="2400" dirty="0" smtClean="0"/>
              <a:t>…. </a:t>
            </a:r>
            <a:endParaRPr lang="en-US" altLang="en-US" sz="2400" dirty="0" smtClean="0">
              <a:solidFill>
                <a:srgbClr val="4FFF4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91A5CC13-A12F-4AF8-B5FB-9519BAF5764D}" type="slidenum">
              <a:rPr lang="es-ES_tradnl" altLang="en-US" smtClean="0"/>
              <a:pPr eaLnBrk="1" hangingPunct="1">
                <a:defRPr/>
              </a:pPr>
              <a:t>13</a:t>
            </a:fld>
            <a:endParaRPr lang="es-ES_tradnl" alt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2209800"/>
          </a:xfrm>
        </p:spPr>
        <p:txBody>
          <a:bodyPr/>
          <a:lstStyle/>
          <a:p>
            <a:pPr marL="0" indent="0"/>
            <a:r>
              <a:rPr lang="es-ES" sz="2400" i="1" dirty="0">
                <a:solidFill>
                  <a:schemeClr val="tx1"/>
                </a:solidFill>
              </a:rPr>
              <a:t>donde estaban sentados; </a:t>
            </a:r>
            <a:r>
              <a:rPr lang="es-ES" sz="2400" i="1" dirty="0" smtClean="0">
                <a:solidFill>
                  <a:schemeClr val="tx1"/>
                </a:solidFill>
              </a:rPr>
              <a:t> 3  </a:t>
            </a:r>
            <a:r>
              <a:rPr lang="es-ES" sz="2400" i="1" dirty="0">
                <a:solidFill>
                  <a:schemeClr val="tx1"/>
                </a:solidFill>
              </a:rPr>
              <a:t>y se les aparecieron lenguas repartidas, como de fuego, asentándose sobre cada uno de ellos. </a:t>
            </a:r>
            <a:r>
              <a:rPr lang="es-ES" sz="2400" i="1" dirty="0" smtClean="0">
                <a:solidFill>
                  <a:schemeClr val="tx1"/>
                </a:solidFill>
              </a:rPr>
              <a:t> 4  </a:t>
            </a:r>
            <a:r>
              <a:rPr lang="es-ES" sz="2400" i="1" dirty="0">
                <a:solidFill>
                  <a:schemeClr val="tx1"/>
                </a:solidFill>
              </a:rPr>
              <a:t>Y fueron todos llenos del Espíritu Santo, y </a:t>
            </a:r>
            <a:r>
              <a:rPr lang="es-ES" sz="2400" i="1" dirty="0" smtClean="0">
                <a:solidFill>
                  <a:schemeClr val="tx1"/>
                </a:solidFill>
              </a:rPr>
              <a:t>comen-</a:t>
            </a:r>
            <a:r>
              <a:rPr lang="es-ES" sz="2400" i="1" dirty="0" err="1" smtClean="0">
                <a:solidFill>
                  <a:schemeClr val="tx1"/>
                </a:solidFill>
              </a:rPr>
              <a:t>zaron</a:t>
            </a:r>
            <a:r>
              <a:rPr lang="es-ES" sz="2400" i="1" dirty="0" smtClean="0">
                <a:solidFill>
                  <a:schemeClr val="tx1"/>
                </a:solidFill>
              </a:rPr>
              <a:t> </a:t>
            </a:r>
            <a:r>
              <a:rPr lang="es-ES" sz="2400" i="1" dirty="0">
                <a:solidFill>
                  <a:schemeClr val="tx1"/>
                </a:solidFill>
              </a:rPr>
              <a:t>a hablar en otras lenguas, según el Espíritu les daba que hablasen</a:t>
            </a:r>
            <a:r>
              <a:rPr lang="es-ES" sz="2400" i="1" dirty="0" smtClean="0">
                <a:solidFill>
                  <a:schemeClr val="tx1"/>
                </a:solidFill>
              </a:rPr>
              <a:t>.</a:t>
            </a:r>
            <a:endParaRPr lang="en-US" altLang="en-US" sz="2400" i="1" dirty="0">
              <a:solidFill>
                <a:schemeClr val="tx1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839200" cy="35052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i="1" dirty="0" smtClean="0"/>
              <a:t>	</a:t>
            </a:r>
            <a:r>
              <a:rPr lang="en-US" altLang="en-US" sz="2400" i="1" dirty="0" smtClean="0">
                <a:solidFill>
                  <a:srgbClr val="4FFF4F"/>
                </a:solidFill>
              </a:rPr>
              <a:t>7</a:t>
            </a:r>
            <a:r>
              <a:rPr lang="en-US" altLang="en-US" sz="2400" dirty="0" smtClean="0">
                <a:solidFill>
                  <a:srgbClr val="4FFF4F"/>
                </a:solidFill>
              </a:rPr>
              <a:t>. </a:t>
            </a:r>
            <a:r>
              <a:rPr lang="en-US" altLang="en-US" sz="2400" dirty="0" smtClean="0"/>
              <a:t>La </a:t>
            </a:r>
            <a:r>
              <a:rPr lang="en-US" altLang="en-US" sz="2400" dirty="0" err="1" smtClean="0"/>
              <a:t>compró</a:t>
            </a:r>
            <a:r>
              <a:rPr lang="en-US" altLang="en-US" sz="2400" dirty="0" smtClean="0"/>
              <a:t> con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propia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sangre</a:t>
            </a:r>
            <a:r>
              <a:rPr lang="en-US" altLang="en-US" sz="2400" dirty="0" smtClean="0"/>
              <a:t>—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muerte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cruz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4FFF4F"/>
                </a:solidFill>
              </a:rPr>
              <a:t>(Hech. 20:28)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i="1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8. </a:t>
            </a:r>
            <a:r>
              <a:rPr lang="en-US" altLang="en-US" sz="2400" dirty="0" smtClean="0"/>
              <a:t>La </a:t>
            </a:r>
            <a:r>
              <a:rPr lang="en-US" altLang="en-US" sz="2400" dirty="0" err="1" smtClean="0"/>
              <a:t>primera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mención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existente</a:t>
            </a:r>
            <a:r>
              <a:rPr lang="en-US" altLang="en-US" sz="2400" dirty="0" smtClean="0"/>
              <a:t>,</a:t>
            </a:r>
            <a:r>
              <a:rPr lang="en-US" altLang="en-US" sz="2400" dirty="0" smtClean="0">
                <a:solidFill>
                  <a:srgbClr val="4FFF4F"/>
                </a:solidFill>
              </a:rPr>
              <a:t> Hech. 2:47, </a:t>
            </a:r>
            <a:r>
              <a:rPr lang="es-ES" sz="2400" i="1" dirty="0"/>
              <a:t>el Señor añadía cada día a la iglesia los que habían de ser salvos. </a:t>
            </a:r>
            <a:endParaRPr lang="en-US" altLang="en-US" sz="2400" i="1" dirty="0" smtClean="0">
              <a:solidFill>
                <a:srgbClr val="4FFF4F"/>
              </a:solidFill>
            </a:endParaRP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9.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partir</a:t>
            </a:r>
            <a:r>
              <a:rPr lang="en-US" altLang="en-US" sz="2400" dirty="0" smtClean="0"/>
              <a:t> de </a:t>
            </a:r>
            <a:r>
              <a:rPr lang="en-US" altLang="en-US" sz="2400" dirty="0" smtClean="0">
                <a:solidFill>
                  <a:srgbClr val="4FFF4F"/>
                </a:solidFill>
              </a:rPr>
              <a:t>Hech. 2:47 </a:t>
            </a:r>
            <a:r>
              <a:rPr lang="en-US" altLang="en-US" sz="2400" dirty="0" smtClean="0"/>
              <a:t>se </a:t>
            </a:r>
            <a:r>
              <a:rPr lang="en-US" altLang="en-US" sz="2400" dirty="0" err="1" smtClean="0"/>
              <a:t>menciona</a:t>
            </a:r>
            <a:r>
              <a:rPr lang="en-US" altLang="en-US" sz="2400" dirty="0" smtClean="0"/>
              <a:t> a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compra</a:t>
            </a:r>
            <a:r>
              <a:rPr lang="en-US" altLang="en-US" sz="2400" dirty="0" smtClean="0"/>
              <a:t>-da con la </a:t>
            </a:r>
            <a:r>
              <a:rPr lang="en-US" altLang="en-US" sz="2400" dirty="0" err="1" smtClean="0"/>
              <a:t>sangre</a:t>
            </a:r>
            <a:r>
              <a:rPr lang="en-US" altLang="en-US" sz="2400" dirty="0" smtClean="0"/>
              <a:t> de Cristo, </a:t>
            </a:r>
            <a:r>
              <a:rPr lang="en-US" altLang="en-US" sz="2400" dirty="0" err="1" smtClean="0"/>
              <a:t>siempre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existente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4FFF4F"/>
                </a:solidFill>
              </a:rPr>
              <a:t>10</a:t>
            </a:r>
            <a:r>
              <a:rPr lang="en-US" altLang="en-US" sz="2400" dirty="0" smtClean="0"/>
              <a:t>. Alejandro Campbell no </a:t>
            </a:r>
            <a:r>
              <a:rPr lang="en-US" altLang="en-US" sz="2400" dirty="0" err="1" smtClean="0"/>
              <a:t>pudo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establecer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que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de Cristo </a:t>
            </a:r>
            <a:r>
              <a:rPr lang="en-US" altLang="en-US" sz="2400" dirty="0" err="1" smtClean="0"/>
              <a:t>porque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llegó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vivir</a:t>
            </a:r>
            <a:r>
              <a:rPr lang="en-US" altLang="en-US" sz="2400" dirty="0" smtClean="0"/>
              <a:t> 17 </a:t>
            </a:r>
            <a:r>
              <a:rPr lang="en-US" altLang="en-US" sz="2400" dirty="0" err="1" smtClean="0"/>
              <a:t>siglos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tarde</a:t>
            </a:r>
            <a:r>
              <a:rPr lang="en-US" altLang="en-US" sz="2400" dirty="0" smtClean="0"/>
              <a:t> para </a:t>
            </a:r>
            <a:r>
              <a:rPr lang="en-US" altLang="en-US" sz="2400" dirty="0" err="1" smtClean="0"/>
              <a:t>ello</a:t>
            </a:r>
            <a:r>
              <a:rPr lang="en-US" altLang="en-US" sz="2400" dirty="0" smtClean="0"/>
              <a:t>. 	No, Campbell ¡no </a:t>
            </a:r>
            <a:r>
              <a:rPr lang="en-US" altLang="en-US" sz="2400" dirty="0" err="1" smtClean="0"/>
              <a:t>edificó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de Cristo!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14348DDB-7819-4FAF-849E-9C2E5E087C1D}" type="slidenum">
              <a:rPr lang="es-ES_tradnl" altLang="en-US" smtClean="0"/>
              <a:pPr eaLnBrk="1" hangingPunct="1">
                <a:defRPr/>
              </a:pPr>
              <a:t>14</a:t>
            </a:fld>
            <a:endParaRPr lang="es-ES_tradnl" alt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990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600" dirty="0" smtClean="0">
                <a:solidFill>
                  <a:srgbClr val="FFFF00"/>
                </a:solidFill>
              </a:rPr>
              <a:t>ALEJANDRO </a:t>
            </a:r>
            <a:r>
              <a:rPr lang="en-US" altLang="en-US" sz="2600" dirty="0" smtClean="0">
                <a:solidFill>
                  <a:srgbClr val="FFFF00"/>
                </a:solidFill>
              </a:rPr>
              <a:t>CAMPBELL </a:t>
            </a:r>
            <a:r>
              <a:rPr lang="en-US" altLang="en-US" sz="2600" dirty="0" smtClean="0">
                <a:solidFill>
                  <a:srgbClr val="FFFF00"/>
                </a:solidFill>
              </a:rPr>
              <a:t>y LA </a:t>
            </a:r>
            <a:r>
              <a:rPr lang="en-US" altLang="en-US" sz="2600" dirty="0" err="1" smtClean="0">
                <a:solidFill>
                  <a:srgbClr val="FFFF00"/>
                </a:solidFill>
              </a:rPr>
              <a:t>IGLESIA</a:t>
            </a:r>
            <a:r>
              <a:rPr lang="en-US" altLang="en-US" sz="2600" dirty="0" smtClean="0">
                <a:solidFill>
                  <a:srgbClr val="FFFF00"/>
                </a:solidFill>
              </a:rPr>
              <a:t> DE CRISTO</a:t>
            </a:r>
            <a:endParaRPr lang="en-US" altLang="en-US" sz="2600" dirty="0" smtClean="0">
              <a:solidFill>
                <a:srgbClr val="FFFF00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1816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Campbell </a:t>
            </a:r>
            <a:r>
              <a:rPr lang="en-US" altLang="en-US" sz="2400" dirty="0" err="1" smtClean="0"/>
              <a:t>repudió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acusación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haber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establecido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denominación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>
                <a:solidFill>
                  <a:srgbClr val="4FFF4F"/>
                </a:solidFill>
              </a:rPr>
              <a:t>	</a:t>
            </a:r>
            <a:r>
              <a:rPr lang="en-US" altLang="en-US" sz="2400" dirty="0" err="1" smtClean="0"/>
              <a:t>Restaurar</a:t>
            </a:r>
            <a:r>
              <a:rPr lang="en-US" altLang="en-US" sz="2400" dirty="0" smtClean="0"/>
              <a:t> no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crear</a:t>
            </a:r>
            <a:r>
              <a:rPr lang="en-US" altLang="en-US" sz="2400" dirty="0" smtClean="0"/>
              <a:t>, o </a:t>
            </a:r>
            <a:r>
              <a:rPr lang="en-US" altLang="en-US" sz="2400" dirty="0" err="1" smtClean="0"/>
              <a:t>establecer</a:t>
            </a:r>
            <a:r>
              <a:rPr lang="en-US" altLang="en-US" sz="2400" dirty="0" smtClean="0"/>
              <a:t>! </a:t>
            </a:r>
            <a:r>
              <a:rPr lang="en-US" altLang="en-US" sz="2400" dirty="0" err="1" smtClean="0"/>
              <a:t>Restaurar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implica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preexistencia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cosa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restaurada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>
                <a:solidFill>
                  <a:srgbClr val="B7B7FF"/>
                </a:solidFill>
              </a:rPr>
              <a:t>	</a:t>
            </a:r>
            <a:r>
              <a:rPr lang="en-US" altLang="en-US" sz="2400" dirty="0" smtClean="0"/>
              <a:t>Campbell no </a:t>
            </a:r>
            <a:r>
              <a:rPr lang="en-US" altLang="en-US" sz="2400" dirty="0" err="1" smtClean="0"/>
              <a:t>estaba</a:t>
            </a:r>
            <a:r>
              <a:rPr lang="en-US" altLang="en-US" sz="2400" dirty="0" smtClean="0"/>
              <a:t> solo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obra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restauración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EE.UU.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principio del </a:t>
            </a:r>
            <a:r>
              <a:rPr lang="en-US" altLang="en-US" sz="2400" dirty="0" err="1" smtClean="0"/>
              <a:t>siglo</a:t>
            </a:r>
            <a:r>
              <a:rPr lang="en-US" altLang="en-US" sz="2400" dirty="0" smtClean="0"/>
              <a:t> 19 (de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1800). </a:t>
            </a:r>
            <a:br>
              <a:rPr lang="en-US" altLang="en-US" sz="2400" dirty="0" smtClean="0"/>
            </a:br>
            <a:r>
              <a:rPr lang="en-US" altLang="en-US" sz="2400" dirty="0" smtClean="0"/>
              <a:t>	Antes de </a:t>
            </a:r>
            <a:r>
              <a:rPr lang="en-US" altLang="en-US" sz="2400" dirty="0" err="1" smtClean="0"/>
              <a:t>él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eran</a:t>
            </a:r>
            <a:r>
              <a:rPr lang="en-US" altLang="en-US" sz="2400" dirty="0" smtClean="0"/>
              <a:t> Jaime O’Kelly, Barton W. Stone, Abner Jones, </a:t>
            </a:r>
            <a:r>
              <a:rPr lang="en-US" altLang="en-US" sz="2400" dirty="0" err="1" smtClean="0"/>
              <a:t>Elías</a:t>
            </a:r>
            <a:r>
              <a:rPr lang="en-US" altLang="en-US" sz="2400" dirty="0" smtClean="0"/>
              <a:t> Smith, y </a:t>
            </a:r>
            <a:r>
              <a:rPr lang="en-US" altLang="en-US" sz="2400" dirty="0" err="1" smtClean="0"/>
              <a:t>otros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algunos</a:t>
            </a:r>
            <a:r>
              <a:rPr lang="en-US" altLang="en-US" sz="2400" dirty="0" smtClean="0"/>
              <a:t> </a:t>
            </a:r>
            <a:r>
              <a:rPr lang="en-US" altLang="en-US" sz="2400" u="sng" dirty="0" smtClean="0"/>
              <a:t>no </a:t>
            </a:r>
            <a:r>
              <a:rPr lang="en-US" altLang="en-US" sz="2400" u="sng" dirty="0" err="1" smtClean="0"/>
              <a:t>conocidos</a:t>
            </a:r>
            <a:r>
              <a:rPr lang="en-US" altLang="en-US" sz="2400" u="sng" dirty="0" smtClean="0"/>
              <a:t> entre </a:t>
            </a:r>
            <a:r>
              <a:rPr lang="en-US" altLang="en-US" sz="2400" u="sng" dirty="0" err="1" smtClean="0"/>
              <a:t>sí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Campbell </a:t>
            </a:r>
            <a:r>
              <a:rPr lang="en-US" altLang="en-US" sz="2400" dirty="0" err="1" smtClean="0"/>
              <a:t>escribió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publicación</a:t>
            </a:r>
            <a:r>
              <a:rPr lang="en-US" altLang="en-US" sz="2400" dirty="0" smtClean="0"/>
              <a:t>, Bautista Cristiano, 7 de </a:t>
            </a:r>
            <a:r>
              <a:rPr lang="en-US" altLang="en-US" sz="2400" dirty="0" err="1" smtClean="0"/>
              <a:t>marzo</a:t>
            </a:r>
            <a:r>
              <a:rPr lang="en-US" altLang="en-US" sz="2400" dirty="0" smtClean="0"/>
              <a:t> de 1825 (</a:t>
            </a:r>
            <a:r>
              <a:rPr lang="en-US" altLang="en-US" sz="2400" dirty="0" err="1" smtClean="0"/>
              <a:t>estando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él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todavía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Asociación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Bau-tista</a:t>
            </a:r>
            <a:r>
              <a:rPr lang="en-US" altLang="en-US" sz="2400" dirty="0" smtClean="0"/>
              <a:t>, que la </a:t>
            </a:r>
            <a:r>
              <a:rPr lang="en-US" altLang="en-US" sz="2400" dirty="0" err="1" smtClean="0"/>
              <a:t>restauración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toca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todo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individuo</a:t>
            </a:r>
            <a:r>
              <a:rPr lang="en-US" altLang="en-US" sz="2400" dirty="0" smtClean="0"/>
              <a:t> y a </a:t>
            </a:r>
            <a:r>
              <a:rPr lang="en-US" altLang="en-US" sz="2400" dirty="0" err="1" smtClean="0"/>
              <a:t>toda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congregación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individuos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descartar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fe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práctica</a:t>
            </a:r>
            <a:endParaRPr lang="en-US" altLang="en-US" sz="2400" dirty="0" smtClean="0"/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err="1"/>
              <a:t>t</a:t>
            </a:r>
            <a:r>
              <a:rPr lang="en-US" altLang="en-US" sz="2400" dirty="0" err="1" smtClean="0"/>
              <a:t>odo</a:t>
            </a:r>
            <a:r>
              <a:rPr lang="en-US" altLang="en-US" sz="2400" dirty="0" smtClean="0"/>
              <a:t> lo que no se </a:t>
            </a:r>
            <a:r>
              <a:rPr lang="en-US" altLang="en-US" sz="2400" dirty="0" err="1" smtClean="0"/>
              <a:t>halle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escrito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Nuevo </a:t>
            </a:r>
            <a:r>
              <a:rPr lang="en-US" altLang="en-US" sz="2400" dirty="0" err="1" smtClean="0"/>
              <a:t>Testamento</a:t>
            </a:r>
            <a:r>
              <a:rPr lang="en-US" altLang="en-US" sz="2400" dirty="0" smtClean="0"/>
              <a:t> del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err="1" smtClean="0"/>
              <a:t>Señor</a:t>
            </a:r>
            <a:r>
              <a:rPr lang="en-US" altLang="en-US" sz="2400" dirty="0" smtClean="0"/>
              <a:t> y Salvador, y </a:t>
            </a:r>
            <a:r>
              <a:rPr lang="en-US" altLang="en-US" sz="2400" dirty="0" err="1" smtClean="0"/>
              <a:t>creer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practicar</a:t>
            </a:r>
            <a:r>
              <a:rPr lang="en-US" altLang="en-US" sz="2400" dirty="0" smtClean="0"/>
              <a:t> lo que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él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exija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/>
              <a:t>	</a:t>
            </a:r>
            <a:r>
              <a:rPr lang="en-US" altLang="en-US" sz="2400" dirty="0" err="1" smtClean="0"/>
              <a:t>Hecho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esto,todo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hecho</a:t>
            </a:r>
            <a:r>
              <a:rPr lang="en-US" altLang="en-US" sz="2400" dirty="0" smtClean="0"/>
              <a:t> que </a:t>
            </a:r>
            <a:r>
              <a:rPr lang="en-US" altLang="en-US" sz="2400" dirty="0" err="1" smtClean="0"/>
              <a:t>debe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hecho</a:t>
            </a:r>
            <a:r>
              <a:rPr lang="en-US" altLang="en-US" sz="2400" dirty="0" smtClean="0"/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964FA6AB-BDE6-4727-9740-448741C7F02D}" type="slidenum">
              <a:rPr lang="es-ES_tradnl" altLang="en-US" smtClean="0"/>
              <a:pPr eaLnBrk="1" hangingPunct="1">
                <a:defRPr/>
              </a:pPr>
              <a:t>15</a:t>
            </a:fld>
            <a:endParaRPr lang="es-ES_tradnl" alt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21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FF00"/>
                </a:solidFill>
              </a:rPr>
              <a:t>PONER ETIQUETA (</a:t>
            </a:r>
            <a:r>
              <a:rPr lang="en-US" altLang="en-US" dirty="0" err="1" smtClean="0">
                <a:solidFill>
                  <a:srgbClr val="FFFF00"/>
                </a:solidFill>
              </a:rPr>
              <a:t>tachar</a:t>
            </a:r>
            <a:r>
              <a:rPr lang="en-US" altLang="en-US" dirty="0" smtClean="0">
                <a:solidFill>
                  <a:srgbClr val="FFFF00"/>
                </a:solidFill>
              </a:rPr>
              <a:t>), ES TÁCTICA CARNAL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/>
          <a:lstStyle/>
          <a:p>
            <a:pPr marL="0" indent="0"/>
            <a:r>
              <a:rPr lang="en-US" altLang="en-US" sz="2400" dirty="0" smtClean="0"/>
              <a:t>	Los </a:t>
            </a:r>
            <a:r>
              <a:rPr lang="en-US" altLang="en-US" sz="2400" dirty="0" err="1" smtClean="0"/>
              <a:t>hechos</a:t>
            </a:r>
            <a:r>
              <a:rPr lang="en-US" altLang="en-US" sz="2400" dirty="0" smtClean="0"/>
              <a:t> del </a:t>
            </a:r>
            <a:r>
              <a:rPr lang="en-US" altLang="en-US" sz="2400" dirty="0" err="1" smtClean="0"/>
              <a:t>caso</a:t>
            </a:r>
            <a:r>
              <a:rPr lang="en-US" altLang="en-US" sz="2400" dirty="0" smtClean="0"/>
              <a:t> no </a:t>
            </a:r>
            <a:r>
              <a:rPr lang="en-US" altLang="en-US" sz="2400" dirty="0" err="1" smtClean="0"/>
              <a:t>sostienen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afirmación</a:t>
            </a:r>
            <a:r>
              <a:rPr lang="en-US" altLang="en-US" sz="2400" dirty="0" smtClean="0"/>
              <a:t> de que Campbell </a:t>
            </a:r>
            <a:r>
              <a:rPr lang="en-US" altLang="en-US" sz="2400" dirty="0" err="1" smtClean="0"/>
              <a:t>edificara</a:t>
            </a:r>
            <a:r>
              <a:rPr lang="en-US" altLang="en-US" sz="2400" dirty="0" smtClean="0"/>
              <a:t> o </a:t>
            </a:r>
            <a:r>
              <a:rPr lang="en-US" altLang="en-US" sz="2400" dirty="0" err="1" smtClean="0"/>
              <a:t>fundara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de Cristo.	</a:t>
            </a:r>
          </a:p>
          <a:p>
            <a:pPr marL="0" indent="0"/>
            <a:r>
              <a:rPr lang="en-US" altLang="en-US" sz="2400" dirty="0" smtClean="0"/>
              <a:t>	Campbell </a:t>
            </a:r>
            <a:r>
              <a:rPr lang="en-US" altLang="en-US" sz="2400" dirty="0" err="1" smtClean="0"/>
              <a:t>mismo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escrito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negó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acusación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Así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que ….</a:t>
            </a:r>
          </a:p>
          <a:p>
            <a:pPr marL="0" indent="0"/>
            <a:r>
              <a:rPr lang="en-US" altLang="en-US" sz="2400" dirty="0"/>
              <a:t>	</a:t>
            </a: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alguno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afirma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eso</a:t>
            </a:r>
            <a:r>
              <a:rPr lang="en-US" altLang="en-US" sz="2400" dirty="0" smtClean="0"/>
              <a:t> o </a:t>
            </a:r>
            <a:r>
              <a:rPr lang="en-US" altLang="en-US" sz="2400" dirty="0" err="1" smtClean="0"/>
              <a:t>revela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ignorancia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hechos</a:t>
            </a:r>
            <a:r>
              <a:rPr lang="en-US" altLang="en-US" sz="2400" dirty="0" smtClean="0"/>
              <a:t>, o </a:t>
            </a:r>
            <a:r>
              <a:rPr lang="en-US" altLang="en-US" sz="2400" dirty="0" err="1" smtClean="0"/>
              <a:t>manifiesta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prejuicio</a:t>
            </a:r>
            <a:r>
              <a:rPr lang="en-US" altLang="en-US" sz="2400" dirty="0" smtClean="0"/>
              <a:t> contra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de Dios y </a:t>
            </a:r>
            <a:r>
              <a:rPr lang="en-US" altLang="en-US" sz="2400" dirty="0" err="1" smtClean="0"/>
              <a:t>manifiesta</a:t>
            </a:r>
            <a:r>
              <a:rPr lang="en-US" altLang="en-US" sz="2400" dirty="0" smtClean="0"/>
              <a:t> un </a:t>
            </a:r>
            <a:r>
              <a:rPr lang="en-US" altLang="en-US" sz="2400" dirty="0" err="1" smtClean="0"/>
              <a:t>propósito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malevante</a:t>
            </a:r>
            <a:r>
              <a:rPr lang="en-US" altLang="en-US" sz="2400" dirty="0" smtClean="0"/>
              <a:t>.</a:t>
            </a:r>
          </a:p>
          <a:p>
            <a:pPr marL="0" indent="0"/>
            <a:r>
              <a:rPr lang="en-US" altLang="en-US" sz="2400" dirty="0" smtClean="0"/>
              <a:t>	La persona </a:t>
            </a:r>
            <a:r>
              <a:rPr lang="en-US" altLang="en-US" sz="2400" dirty="0" err="1" smtClean="0"/>
              <a:t>honrada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objetiva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una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vez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informada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deja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usar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etiquetas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perjudiciales</a:t>
            </a:r>
            <a:r>
              <a:rPr lang="en-US" altLang="en-US" sz="2400" dirty="0" smtClean="0"/>
              <a:t> que </a:t>
            </a:r>
            <a:r>
              <a:rPr lang="en-US" altLang="en-US" sz="2400" dirty="0" err="1" smtClean="0"/>
              <a:t>tienen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diseño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distraer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uno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del </a:t>
            </a:r>
            <a:r>
              <a:rPr lang="en-US" altLang="en-US" sz="2400" dirty="0" err="1" smtClean="0"/>
              <a:t>Señor</a:t>
            </a:r>
            <a:r>
              <a:rPr lang="en-US" altLang="en-US" sz="2400" dirty="0" smtClean="0"/>
              <a:t>.</a:t>
            </a:r>
          </a:p>
          <a:p>
            <a:pPr marL="0" indent="0"/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Tachar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táctica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antigua</a:t>
            </a:r>
            <a:r>
              <a:rPr lang="en-US" altLang="en-US" sz="2400" dirty="0" smtClean="0"/>
              <a:t> del diablo. Se </a:t>
            </a:r>
            <a:r>
              <a:rPr lang="en-US" altLang="en-US" sz="2400" dirty="0" err="1" smtClean="0"/>
              <a:t>emplea</a:t>
            </a:r>
            <a:r>
              <a:rPr lang="en-US" altLang="en-US" sz="2400" dirty="0" smtClean="0"/>
              <a:t> para que el </a:t>
            </a:r>
            <a:r>
              <a:rPr lang="en-US" altLang="en-US" sz="2400" dirty="0" err="1" smtClean="0"/>
              <a:t>otro</a:t>
            </a:r>
            <a:r>
              <a:rPr lang="en-US" altLang="en-US" sz="2400" dirty="0" smtClean="0"/>
              <a:t> no </a:t>
            </a:r>
            <a:r>
              <a:rPr lang="en-US" altLang="en-US" sz="2400" dirty="0" err="1" smtClean="0"/>
              <a:t>considere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verdad</a:t>
            </a:r>
            <a:r>
              <a:rPr lang="en-US" altLang="en-US" sz="2400" dirty="0" smtClean="0"/>
              <a:t>. Los </a:t>
            </a:r>
            <a:r>
              <a:rPr lang="en-US" altLang="en-US" sz="2400" dirty="0" err="1" smtClean="0"/>
              <a:t>incrédulos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refirieron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Jesús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diciendo</a:t>
            </a:r>
            <a:r>
              <a:rPr lang="en-US" altLang="en-US" sz="2400" dirty="0" smtClean="0"/>
              <a:t>, </a:t>
            </a:r>
            <a:r>
              <a:rPr lang="es-ES" sz="2400" i="1" dirty="0"/>
              <a:t>He aquí un hombre comilón, y </a:t>
            </a:r>
            <a:r>
              <a:rPr lang="es-ES" sz="2400" i="1" dirty="0" smtClean="0"/>
              <a:t>bebedor </a:t>
            </a:r>
            <a:r>
              <a:rPr lang="es-ES" sz="2400" i="1" dirty="0"/>
              <a:t>de vino, amigo de publicanos y </a:t>
            </a:r>
            <a:r>
              <a:rPr lang="es-ES" sz="2400" i="1" dirty="0" smtClean="0"/>
              <a:t>de  pecadores, </a:t>
            </a:r>
            <a:r>
              <a:rPr lang="en-US" altLang="en-US" sz="2400" dirty="0" smtClean="0">
                <a:solidFill>
                  <a:srgbClr val="4FFF4F"/>
                </a:solidFill>
              </a:rPr>
              <a:t>Mat. 11:19.</a:t>
            </a:r>
            <a:endParaRPr lang="en-US" altLang="en-US" sz="2400" dirty="0" smtClean="0"/>
          </a:p>
          <a:p>
            <a:pPr marL="0" indent="0"/>
            <a:r>
              <a:rPr lang="en-US" altLang="en-US" sz="2400" dirty="0" smtClean="0"/>
              <a:t>	De Juan el </a:t>
            </a:r>
            <a:r>
              <a:rPr lang="en-US" altLang="en-US" sz="2400" dirty="0" err="1" smtClean="0"/>
              <a:t>bautista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dijeron</a:t>
            </a:r>
            <a:r>
              <a:rPr lang="en-US" altLang="en-US" sz="2400" dirty="0" smtClean="0"/>
              <a:t>: </a:t>
            </a:r>
            <a:r>
              <a:rPr lang="en-US" altLang="en-US" sz="2400" i="1" dirty="0" err="1" smtClean="0"/>
              <a:t>Demonio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tiene</a:t>
            </a:r>
            <a:r>
              <a:rPr lang="en-US" altLang="en-US" sz="2400" i="1" dirty="0" smtClean="0"/>
              <a:t> </a:t>
            </a:r>
            <a:r>
              <a:rPr lang="en-US" altLang="en-US" sz="2400" dirty="0" smtClean="0">
                <a:solidFill>
                  <a:srgbClr val="4FFF4F"/>
                </a:solidFill>
              </a:rPr>
              <a:t>(ver. 18).</a:t>
            </a:r>
          </a:p>
          <a:p>
            <a:pPr marL="0" indent="0"/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9BEB0A61-3D87-4D37-8501-1F2F99BCF7B0}" type="slidenum">
              <a:rPr lang="es-ES_tradnl" altLang="en-US" smtClean="0"/>
              <a:pPr eaLnBrk="1" hangingPunct="1">
                <a:defRPr/>
              </a:pPr>
              <a:t>16</a:t>
            </a:fld>
            <a:endParaRPr lang="es-ES_tradnl" alt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	Si se le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pregunta</a:t>
            </a:r>
            <a:r>
              <a:rPr lang="en-US" altLang="en-US" sz="2400" dirty="0" smtClean="0">
                <a:solidFill>
                  <a:schemeClr val="tx1"/>
                </a:solidFill>
              </a:rPr>
              <a:t> 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uno</a:t>
            </a:r>
            <a:r>
              <a:rPr lang="en-US" altLang="en-US" sz="2400" dirty="0" smtClean="0">
                <a:solidFill>
                  <a:schemeClr val="tx1"/>
                </a:solidFill>
              </a:rPr>
              <a:t>: “¿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Qué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usted</a:t>
            </a:r>
            <a:r>
              <a:rPr lang="en-US" altLang="en-US" sz="2400" dirty="0" smtClean="0">
                <a:solidFill>
                  <a:schemeClr val="tx1"/>
                </a:solidFill>
              </a:rPr>
              <a:t>”?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Él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responde</a:t>
            </a:r>
            <a:r>
              <a:rPr lang="en-US" altLang="en-US" sz="2400" dirty="0" smtClean="0">
                <a:solidFill>
                  <a:schemeClr val="tx1"/>
                </a:solidFill>
              </a:rPr>
              <a:t>: “Soy ______”.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Usted</a:t>
            </a:r>
            <a:r>
              <a:rPr lang="en-US" altLang="en-US" sz="2400" dirty="0" smtClean="0">
                <a:solidFill>
                  <a:schemeClr val="tx1"/>
                </a:solidFill>
              </a:rPr>
              <a:t> dice: “Soy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cristiano</a:t>
            </a:r>
            <a:r>
              <a:rPr lang="en-US" altLang="en-US" sz="2400" dirty="0" smtClean="0">
                <a:solidFill>
                  <a:schemeClr val="tx1"/>
                </a:solidFill>
              </a:rPr>
              <a:t>”.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Él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inmediata-mente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repone</a:t>
            </a:r>
            <a:r>
              <a:rPr lang="en-US" altLang="en-US" sz="2400" dirty="0" smtClean="0">
                <a:solidFill>
                  <a:schemeClr val="tx1"/>
                </a:solidFill>
              </a:rPr>
              <a:t>: “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Yo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también</a:t>
            </a:r>
            <a:r>
              <a:rPr lang="en-US" altLang="en-US" sz="2400" dirty="0" smtClean="0">
                <a:solidFill>
                  <a:schemeClr val="tx1"/>
                </a:solidFill>
              </a:rPr>
              <a:t> soy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cristiano</a:t>
            </a:r>
            <a:r>
              <a:rPr lang="en-US" altLang="en-US" sz="2400" dirty="0" smtClean="0">
                <a:solidFill>
                  <a:schemeClr val="tx1"/>
                </a:solidFill>
              </a:rPr>
              <a:t>”.	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	</a:t>
            </a:r>
            <a:r>
              <a:rPr lang="en-US" altLang="en-US" sz="2400" dirty="0" err="1" smtClean="0"/>
              <a:t>Entonces</a:t>
            </a:r>
            <a:r>
              <a:rPr lang="en-US" altLang="en-US" sz="2400" dirty="0" smtClean="0"/>
              <a:t>, ¿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qué</a:t>
            </a:r>
            <a:r>
              <a:rPr lang="en-US" altLang="en-US" sz="2400" dirty="0" smtClean="0"/>
              <a:t> no lo </a:t>
            </a:r>
            <a:r>
              <a:rPr lang="en-US" altLang="en-US" sz="2400" dirty="0" err="1" smtClean="0"/>
              <a:t>dijo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desde</a:t>
            </a:r>
            <a:r>
              <a:rPr lang="en-US" altLang="en-US" sz="2400" dirty="0" smtClean="0"/>
              <a:t> el principio?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/>
              <a:t>	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que el hombre se </a:t>
            </a:r>
            <a:r>
              <a:rPr lang="en-US" altLang="en-US" sz="2400" dirty="0" err="1" smtClean="0"/>
              <a:t>gloría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afiliación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denominacio-nal</a:t>
            </a:r>
            <a:r>
              <a:rPr lang="en-US" altLang="en-US" sz="2400" dirty="0" smtClean="0"/>
              <a:t>, y no se </a:t>
            </a:r>
            <a:r>
              <a:rPr lang="en-US" altLang="en-US" sz="2400" dirty="0" err="1" smtClean="0"/>
              <a:t>contenta</a:t>
            </a:r>
            <a:r>
              <a:rPr lang="en-US" altLang="en-US" sz="2400" dirty="0" smtClean="0"/>
              <a:t> con </a:t>
            </a:r>
            <a:r>
              <a:rPr lang="en-US" altLang="en-US" sz="2400" dirty="0" err="1" smtClean="0"/>
              <a:t>sencillamente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usar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nombre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propio</a:t>
            </a:r>
            <a:r>
              <a:rPr lang="en-US" altLang="en-US" sz="2400" dirty="0" smtClean="0"/>
              <a:t> que Dios ha dado, que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¡</a:t>
            </a:r>
            <a:r>
              <a:rPr lang="en-US" altLang="en-US" sz="2400" dirty="0" err="1" smtClean="0"/>
              <a:t>cristiano</a:t>
            </a:r>
            <a:r>
              <a:rPr lang="en-US" altLang="en-US" sz="2400" dirty="0" smtClean="0"/>
              <a:t>!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i="1" dirty="0" smtClean="0">
                <a:solidFill>
                  <a:srgbClr val="4FFF4F"/>
                </a:solidFill>
              </a:rPr>
              <a:t>CONCLUSIÓN:</a:t>
            </a:r>
            <a:endParaRPr lang="en-US" altLang="en-US" sz="2400" dirty="0">
              <a:solidFill>
                <a:srgbClr val="4FFF4F"/>
              </a:solidFill>
            </a:endParaRP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i="1" dirty="0" smtClean="0"/>
              <a:t>	</a:t>
            </a:r>
            <a:r>
              <a:rPr lang="en-US" altLang="en-US" sz="2400" dirty="0" err="1" smtClean="0"/>
              <a:t>Ningún</a:t>
            </a:r>
            <a:r>
              <a:rPr lang="en-US" altLang="en-US" sz="2400" dirty="0" smtClean="0"/>
              <a:t> hombre </a:t>
            </a:r>
            <a:r>
              <a:rPr lang="en-US" altLang="en-US" sz="2400" dirty="0" err="1" smtClean="0"/>
              <a:t>incluso</a:t>
            </a:r>
            <a:r>
              <a:rPr lang="en-US" altLang="en-US" sz="2400" dirty="0" smtClean="0"/>
              <a:t> Campbell </a:t>
            </a:r>
            <a:r>
              <a:rPr lang="en-US" altLang="en-US" sz="2400" dirty="0" err="1" smtClean="0"/>
              <a:t>estableció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del </a:t>
            </a:r>
            <a:r>
              <a:rPr lang="en-US" altLang="en-US" sz="2400" dirty="0" err="1" smtClean="0"/>
              <a:t>Señor</a:t>
            </a:r>
            <a:r>
              <a:rPr lang="en-US" altLang="en-US" sz="2400" dirty="0" smtClean="0"/>
              <a:t> que </a:t>
            </a:r>
            <a:r>
              <a:rPr lang="en-US" altLang="en-US" sz="2400" dirty="0" err="1" smtClean="0"/>
              <a:t>él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compró</a:t>
            </a:r>
            <a:r>
              <a:rPr lang="en-US" altLang="en-US" sz="2400" dirty="0" smtClean="0"/>
              <a:t> con el </a:t>
            </a:r>
            <a:r>
              <a:rPr lang="en-US" altLang="en-US" sz="2400" dirty="0" err="1" smtClean="0"/>
              <a:t>precio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sangre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cruz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Calvario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¡</a:t>
            </a:r>
            <a:r>
              <a:rPr lang="en-US" altLang="en-US" sz="2400" dirty="0" err="1" smtClean="0"/>
              <a:t>Esa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compuesta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salvos</a:t>
            </a:r>
            <a:r>
              <a:rPr lang="en-US" altLang="en-US" sz="2400" dirty="0" smtClean="0"/>
              <a:t>! Si </a:t>
            </a:r>
            <a:r>
              <a:rPr lang="en-US" altLang="en-US" sz="2400" dirty="0" err="1" smtClean="0"/>
              <a:t>usted</a:t>
            </a:r>
            <a:r>
              <a:rPr lang="en-US" altLang="en-US" sz="2400" dirty="0" smtClean="0"/>
              <a:t>, amigo, no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parte de </a:t>
            </a:r>
            <a:r>
              <a:rPr lang="en-US" altLang="en-US" sz="2400" dirty="0" err="1" smtClean="0"/>
              <a:t>esa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que no </a:t>
            </a:r>
            <a:r>
              <a:rPr lang="en-US" altLang="en-US" sz="2400" dirty="0" err="1" smtClean="0"/>
              <a:t>está</a:t>
            </a:r>
            <a:r>
              <a:rPr lang="en-US" altLang="en-US" sz="2400" dirty="0" smtClean="0"/>
              <a:t> salvo.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Obedeza</a:t>
            </a:r>
            <a:r>
              <a:rPr lang="en-US" altLang="en-US" sz="2400" dirty="0" smtClean="0"/>
              <a:t> al </a:t>
            </a:r>
            <a:r>
              <a:rPr lang="en-US" altLang="en-US" sz="2400" dirty="0" err="1" smtClean="0"/>
              <a:t>evangelio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será</a:t>
            </a:r>
            <a:r>
              <a:rPr lang="en-US" altLang="en-US" sz="2400" dirty="0" smtClean="0"/>
              <a:t> salvo, y el </a:t>
            </a:r>
            <a:r>
              <a:rPr lang="en-US" altLang="en-US" sz="2400" dirty="0" err="1" smtClean="0"/>
              <a:t>Señor</a:t>
            </a:r>
            <a:r>
              <a:rPr lang="en-US" altLang="en-US" sz="2400" dirty="0" smtClean="0"/>
              <a:t> le </a:t>
            </a:r>
            <a:r>
              <a:rPr lang="en-US" altLang="en-US" sz="2400" dirty="0" err="1" smtClean="0"/>
              <a:t>añadirá</a:t>
            </a:r>
            <a:r>
              <a:rPr lang="en-US" altLang="en-US" sz="2400" dirty="0" smtClean="0"/>
              <a:t> al </a:t>
            </a:r>
            <a:r>
              <a:rPr lang="en-US" altLang="en-US" sz="2400" dirty="0" err="1" smtClean="0"/>
              <a:t>grupo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salvos, a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él</a:t>
            </a:r>
            <a:r>
              <a:rPr lang="en-US" altLang="en-US" sz="2400" dirty="0" smtClean="0"/>
              <a:t> (</a:t>
            </a:r>
            <a:r>
              <a:rPr lang="en-US" altLang="en-US" sz="2400" dirty="0" smtClean="0">
                <a:solidFill>
                  <a:srgbClr val="4FFF4F"/>
                </a:solidFill>
              </a:rPr>
              <a:t>Hech. 2:47</a:t>
            </a:r>
            <a:r>
              <a:rPr lang="en-US" altLang="en-US" sz="2400" dirty="0" smtClean="0"/>
              <a:t>).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Como lo </a:t>
            </a:r>
            <a:r>
              <a:rPr lang="en-US" altLang="en-US" sz="2400" dirty="0" err="1" smtClean="0"/>
              <a:t>hizo</a:t>
            </a:r>
            <a:r>
              <a:rPr lang="en-US" altLang="en-US" sz="2400" dirty="0" smtClean="0"/>
              <a:t> Campbell, y un </a:t>
            </a:r>
            <a:r>
              <a:rPr lang="en-US" altLang="en-US" sz="2400" dirty="0" err="1" smtClean="0"/>
              <a:t>sinnúmero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otros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aban</a:t>
            </a:r>
            <a:r>
              <a:rPr lang="en-US" altLang="en-US" sz="2400" dirty="0" smtClean="0"/>
              <a:t>-done el denominacionalismo y sea </a:t>
            </a:r>
            <a:r>
              <a:rPr lang="en-US" altLang="en-US" sz="2400" dirty="0" err="1" smtClean="0"/>
              <a:t>bautizado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Cristo, </a:t>
            </a:r>
            <a:r>
              <a:rPr lang="en-US" altLang="en-US" sz="2400" dirty="0" smtClean="0">
                <a:solidFill>
                  <a:srgbClr val="4FFF4F"/>
                </a:solidFill>
              </a:rPr>
              <a:t>Gál. 3:26-29</a:t>
            </a:r>
            <a:r>
              <a:rPr lang="en-US" altLang="en-US" sz="2400" dirty="0" smtClean="0"/>
              <a:t>,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A40B4763-9C1B-4016-BBC4-A2D60D8BB594}" type="slidenum">
              <a:rPr lang="es-ES_tradnl" altLang="en-US" smtClean="0"/>
              <a:pPr eaLnBrk="1" hangingPunct="1">
                <a:defRPr/>
              </a:pPr>
              <a:t>17</a:t>
            </a:fld>
            <a:endParaRPr lang="es-ES_tradnl" alt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6764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s-ES" altLang="en-US" sz="2400" dirty="0">
                <a:solidFill>
                  <a:schemeClr val="tx1"/>
                </a:solidFill>
              </a:rPr>
              <a:t>	pues todos sois hijos de Dios por la fe en Cristo Jesús; </a:t>
            </a:r>
            <a:br>
              <a:rPr lang="es-ES" altLang="en-US" sz="2400" dirty="0">
                <a:solidFill>
                  <a:schemeClr val="tx1"/>
                </a:solidFill>
              </a:rPr>
            </a:br>
            <a:r>
              <a:rPr lang="es-ES" altLang="en-US" sz="2400" dirty="0">
                <a:solidFill>
                  <a:schemeClr val="tx1"/>
                </a:solidFill>
              </a:rPr>
              <a:t>27  porque todos los que habéis sido bautizados en Cristo, de Cristo estáis revestidos. </a:t>
            </a:r>
            <a:r>
              <a:rPr lang="es-ES" altLang="en-US" sz="2400" dirty="0" smtClean="0">
                <a:solidFill>
                  <a:schemeClr val="tx1"/>
                </a:solidFill>
              </a:rPr>
              <a:t>…..</a:t>
            </a:r>
            <a:endParaRPr lang="en-US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47244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s-ES" altLang="en-US" sz="2400" dirty="0" smtClean="0"/>
              <a:t>	28  </a:t>
            </a:r>
            <a:r>
              <a:rPr lang="es-ES" altLang="en-US" sz="2400" dirty="0"/>
              <a:t>Ya no hay judío ni griego; no hay esclavo ni libre; no hay varón ni mujer; porque todos vosotros sois uno en Cristo Jesús. </a:t>
            </a:r>
            <a:r>
              <a:rPr lang="es-ES" altLang="en-US" sz="2400" dirty="0" smtClean="0"/>
              <a:t> 29  </a:t>
            </a:r>
            <a:r>
              <a:rPr lang="es-ES" altLang="en-US" sz="2400" dirty="0"/>
              <a:t>Y si vosotros sois de Cristo, ciertamente linaje de Abraham sois, y herederos según la promesa</a:t>
            </a:r>
            <a:r>
              <a:rPr lang="es-E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endParaRPr lang="es-ES" altLang="en-US" sz="2400" dirty="0"/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s-ES" altLang="en-US" sz="2400" dirty="0" smtClean="0"/>
              <a:t>	</a:t>
            </a:r>
            <a:r>
              <a:rPr lang="es-ES" altLang="en-US" dirty="0" smtClean="0"/>
              <a:t>Dios no quiere la división en denominaciones humanas, sino que seamos todos uno en Cristo Jesús, </a:t>
            </a:r>
            <a:r>
              <a:rPr lang="es-ES" altLang="en-US" sz="2400" dirty="0" smtClean="0">
                <a:solidFill>
                  <a:srgbClr val="4FFF4F"/>
                </a:solidFill>
              </a:rPr>
              <a:t>Juan 17:20,21</a:t>
            </a:r>
            <a:r>
              <a:rPr lang="es-ES" altLang="en-US" sz="2400" dirty="0" smtClean="0"/>
              <a:t>,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s-ES" altLang="en-US" sz="2400" i="1" dirty="0" smtClean="0"/>
              <a:t>	Mas </a:t>
            </a:r>
            <a:r>
              <a:rPr lang="es-ES" altLang="en-US" sz="2400" i="1" dirty="0"/>
              <a:t>no ruego solamente por éstos, sino también por los que han de creer en mí por la palabra de ellos, </a:t>
            </a:r>
            <a:r>
              <a:rPr lang="es-ES" altLang="en-US" sz="2400" i="1" dirty="0" smtClean="0"/>
              <a:t> 21  </a:t>
            </a:r>
            <a:r>
              <a:rPr lang="es-ES" altLang="en-US" sz="2400" i="1" dirty="0"/>
              <a:t>para que </a:t>
            </a:r>
            <a:r>
              <a:rPr lang="es-ES" altLang="en-US" sz="2400" i="1" u="sng" dirty="0"/>
              <a:t>todos sean uno</a:t>
            </a:r>
            <a:r>
              <a:rPr lang="es-ES" altLang="en-US" sz="2400" i="1" dirty="0"/>
              <a:t>; como tú, oh Padre, en mí, y yo en ti, que también ellos sean </a:t>
            </a:r>
            <a:r>
              <a:rPr lang="es-ES" altLang="en-US" sz="2400" i="1" u="sng" dirty="0"/>
              <a:t>uno</a:t>
            </a:r>
            <a:r>
              <a:rPr lang="es-ES" altLang="en-US" sz="2400" i="1" dirty="0"/>
              <a:t> en nosotros; para que el mundo crea que tú me enviaste. 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9F50B319-2E03-4691-86C8-35D68D50C7BC}" type="slidenum">
              <a:rPr lang="es-ES_tradnl" altLang="en-US" smtClean="0"/>
              <a:pPr eaLnBrk="1" hangingPunct="1">
                <a:defRPr/>
              </a:pPr>
              <a:t>18</a:t>
            </a:fld>
            <a:endParaRPr lang="es-ES_tradnl" alt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chemeClr val="tx1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839200" cy="41910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endParaRPr lang="en-US" altLang="en-US" sz="2400" smtClean="0"/>
          </a:p>
        </p:txBody>
      </p:sp>
      <p:sp>
        <p:nvSpPr>
          <p:cNvPr id="3" name="Left Arrow 2"/>
          <p:cNvSpPr/>
          <p:nvPr/>
        </p:nvSpPr>
        <p:spPr>
          <a:xfrm>
            <a:off x="7772400" y="6400800"/>
            <a:ext cx="350838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DE58899D-BDC8-4A16-ACD2-2BDD6EF83797}" type="slidenum">
              <a:rPr lang="es-ES_tradnl" altLang="en-US" smtClean="0"/>
              <a:pPr eaLnBrk="1" hangingPunct="1">
                <a:defRPr/>
              </a:pPr>
              <a:t>2</a:t>
            </a:fld>
            <a:endParaRPr lang="es-ES_tradnl" alt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 eaLnBrk="1" hangingPunct="1"/>
            <a:r>
              <a:rPr lang="es-ES" altLang="en-US" smtClean="0">
                <a:solidFill>
                  <a:srgbClr val="FFFF00"/>
                </a:solidFill>
              </a:rPr>
              <a:t>¿FUNDÓ ALEJANDRO </a:t>
            </a:r>
            <a:r>
              <a:rPr lang="es-ES" altLang="en-US" dirty="0" smtClean="0">
                <a:solidFill>
                  <a:srgbClr val="FFFF00"/>
                </a:solidFill>
              </a:rPr>
              <a:t>CAMPBELL </a:t>
            </a:r>
            <a:br>
              <a:rPr lang="es-ES" altLang="en-US" dirty="0" smtClean="0">
                <a:solidFill>
                  <a:srgbClr val="FFFF00"/>
                </a:solidFill>
              </a:rPr>
            </a:br>
            <a:r>
              <a:rPr lang="es-ES" altLang="en-US" dirty="0" smtClean="0">
                <a:solidFill>
                  <a:srgbClr val="FFFF00"/>
                </a:solidFill>
              </a:rPr>
              <a:t>LA IGLESIA DE CRISTO?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eaLnBrk="1" hangingPunct="1">
              <a:lnSpc>
                <a:spcPts val="2500"/>
              </a:lnSpc>
            </a:pPr>
            <a:r>
              <a:rPr lang="en-US" altLang="en-US" sz="2400" dirty="0" smtClean="0"/>
              <a:t>	Hay </a:t>
            </a:r>
            <a:r>
              <a:rPr lang="en-US" altLang="en-US" sz="2400" dirty="0" err="1" smtClean="0"/>
              <a:t>una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razón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porque</a:t>
            </a:r>
            <a:r>
              <a:rPr lang="en-US" altLang="en-US" sz="2400" dirty="0" smtClean="0"/>
              <a:t> se les </a:t>
            </a:r>
            <a:r>
              <a:rPr lang="en-US" altLang="en-US" sz="2400" dirty="0" err="1" smtClean="0"/>
              <a:t>enseña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llamar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Campbelistas</a:t>
            </a:r>
            <a:r>
              <a:rPr lang="en-US" altLang="en-US" sz="2400" dirty="0" smtClean="0"/>
              <a:t>”  a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miembros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que Cristo pro-</a:t>
            </a:r>
            <a:r>
              <a:rPr lang="en-US" altLang="en-US" sz="2400" dirty="0" err="1" smtClean="0"/>
              <a:t>metió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edificar</a:t>
            </a:r>
            <a:r>
              <a:rPr lang="en-US" altLang="en-US" sz="2400" dirty="0" smtClean="0"/>
              <a:t> y que </a:t>
            </a:r>
            <a:r>
              <a:rPr lang="en-US" altLang="en-US" sz="2400" dirty="0" err="1" smtClean="0"/>
              <a:t>luego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edificó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lnSpc>
                <a:spcPts val="2500"/>
              </a:lnSpc>
            </a:pPr>
            <a:r>
              <a:rPr lang="en-US" altLang="en-US" sz="2400" i="1" dirty="0"/>
              <a:t>	</a:t>
            </a:r>
            <a:r>
              <a:rPr lang="en-US" altLang="en-US" sz="2400" i="1" dirty="0" smtClean="0"/>
              <a:t>La </a:t>
            </a:r>
            <a:r>
              <a:rPr lang="en-US" altLang="en-US" sz="2400" i="1" dirty="0" err="1" smtClean="0"/>
              <a:t>razón</a:t>
            </a:r>
            <a:r>
              <a:rPr lang="en-US" altLang="en-US" sz="2400" i="1" dirty="0" smtClean="0"/>
              <a:t>: </a:t>
            </a:r>
            <a:r>
              <a:rPr lang="en-US" altLang="en-US" sz="2400" dirty="0" smtClean="0"/>
              <a:t>Durante</a:t>
            </a:r>
            <a:r>
              <a:rPr lang="en-US" altLang="en-US" sz="2400" i="1" dirty="0" smtClean="0"/>
              <a:t> “</a:t>
            </a:r>
            <a:r>
              <a:rPr lang="en-US" altLang="en-US" sz="2400" dirty="0" smtClean="0"/>
              <a:t>el </a:t>
            </a:r>
            <a:r>
              <a:rPr lang="en-US" altLang="en-US" sz="2400" dirty="0" err="1" smtClean="0"/>
              <a:t>movimiento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restauración</a:t>
            </a:r>
            <a:r>
              <a:rPr lang="en-US" altLang="en-US" sz="2400" dirty="0" smtClean="0"/>
              <a:t>” (tem-</a:t>
            </a:r>
            <a:r>
              <a:rPr lang="en-US" altLang="en-US" sz="2400" dirty="0" err="1" smtClean="0"/>
              <a:t>prano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años</a:t>
            </a:r>
            <a:r>
              <a:rPr lang="en-US" altLang="en-US" sz="2400" dirty="0" smtClean="0"/>
              <a:t> 1800), al </a:t>
            </a:r>
            <a:r>
              <a:rPr lang="en-US" altLang="en-US" sz="2400" dirty="0" err="1" smtClean="0"/>
              <a:t>dejar</a:t>
            </a:r>
            <a:r>
              <a:rPr lang="en-US" altLang="en-US" sz="2400" dirty="0" smtClean="0"/>
              <a:t> Campbell la </a:t>
            </a:r>
            <a:r>
              <a:rPr lang="en-US" altLang="en-US" sz="2400" dirty="0" err="1" smtClean="0"/>
              <a:t>denominación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llevó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consigo</a:t>
            </a:r>
            <a:r>
              <a:rPr lang="en-US" altLang="en-US" sz="2400" dirty="0" smtClean="0"/>
              <a:t> a miles de </a:t>
            </a:r>
            <a:r>
              <a:rPr lang="en-US" altLang="en-US" sz="2400" dirty="0" err="1" smtClean="0"/>
              <a:t>simpatizadores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bautistas</a:t>
            </a:r>
            <a:r>
              <a:rPr lang="en-US" altLang="en-US" sz="2400" dirty="0" smtClean="0"/>
              <a:t>, y </a:t>
            </a:r>
            <a:r>
              <a:rPr lang="en-US" altLang="en-US" sz="2400" dirty="0" err="1" smtClean="0"/>
              <a:t>eso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enojó</a:t>
            </a:r>
            <a:r>
              <a:rPr lang="en-US" altLang="en-US" sz="2400" dirty="0" smtClean="0"/>
              <a:t> a la </a:t>
            </a:r>
            <a:r>
              <a:rPr lang="en-US" altLang="en-US" sz="2400" dirty="0" err="1" smtClean="0"/>
              <a:t>referida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denominación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lnSpc>
                <a:spcPts val="2500"/>
              </a:lnSpc>
            </a:pPr>
            <a:r>
              <a:rPr lang="en-US" altLang="en-US" sz="2400" dirty="0" smtClean="0">
                <a:solidFill>
                  <a:srgbClr val="FFFF00"/>
                </a:solidFill>
              </a:rPr>
              <a:t>HISTORIA</a:t>
            </a:r>
          </a:p>
          <a:p>
            <a:pPr marL="0" indent="0" eaLnBrk="1" hangingPunct="1">
              <a:lnSpc>
                <a:spcPts val="2500"/>
              </a:lnSpc>
            </a:pPr>
            <a:r>
              <a:rPr lang="en-US" altLang="en-US" sz="2400" dirty="0" smtClean="0"/>
              <a:t>	Barton Warren Stone (1772-1844) and Alejandro Campbell (1788-1866),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dos </a:t>
            </a:r>
            <a:r>
              <a:rPr lang="en-US" altLang="en-US" sz="2400" dirty="0" err="1" smtClean="0"/>
              <a:t>dirigentes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principales</a:t>
            </a:r>
            <a:r>
              <a:rPr lang="en-US" altLang="en-US" sz="2400" dirty="0" smtClean="0"/>
              <a:t> del </a:t>
            </a:r>
            <a:r>
              <a:rPr lang="en-US" altLang="en-US" sz="2400" dirty="0" err="1" smtClean="0"/>
              <a:t>movimiento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lnSpc>
                <a:spcPts val="2500"/>
              </a:lnSpc>
            </a:pPr>
            <a:r>
              <a:rPr lang="en-US" altLang="en-US" sz="2400" dirty="0" smtClean="0"/>
              <a:t>	Stone, 18</a:t>
            </a:r>
            <a:r>
              <a:rPr lang="en-US" altLang="en-US" sz="2400" u="sng" dirty="0" smtClean="0"/>
              <a:t>01</a:t>
            </a:r>
            <a:r>
              <a:rPr lang="en-US" altLang="en-US" sz="2400" dirty="0" smtClean="0"/>
              <a:t>, el gran </a:t>
            </a:r>
            <a:r>
              <a:rPr lang="en-US" altLang="en-US" sz="2400" dirty="0" err="1" smtClean="0"/>
              <a:t>resurgimiento</a:t>
            </a:r>
            <a:r>
              <a:rPr lang="en-US" altLang="en-US" sz="2400" dirty="0" smtClean="0"/>
              <a:t> o </a:t>
            </a:r>
            <a:r>
              <a:rPr lang="en-US" altLang="en-US" sz="2400" dirty="0" err="1" smtClean="0"/>
              <a:t>avivamiento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local de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presbiteriana</a:t>
            </a:r>
            <a:r>
              <a:rPr lang="en-US" altLang="en-US" sz="2400" dirty="0" smtClean="0"/>
              <a:t> Cane Ridge (</a:t>
            </a:r>
            <a:r>
              <a:rPr lang="en-US" altLang="en-US" sz="2400" dirty="0" err="1" smtClean="0"/>
              <a:t>nombre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cierto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lugar</a:t>
            </a:r>
            <a:r>
              <a:rPr lang="en-US" altLang="en-US" sz="2400" dirty="0" smtClean="0"/>
              <a:t>) </a:t>
            </a:r>
            <a:r>
              <a:rPr lang="en-US" altLang="en-US" sz="2400" dirty="0" err="1" smtClean="0"/>
              <a:t>cerca</a:t>
            </a:r>
            <a:r>
              <a:rPr lang="en-US" altLang="en-US" sz="2400" dirty="0" smtClean="0"/>
              <a:t> de Paris, Kentucky. Se </a:t>
            </a:r>
            <a:r>
              <a:rPr lang="en-US" altLang="en-US" sz="2400" dirty="0" err="1" smtClean="0"/>
              <a:t>llamaban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miembros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solamente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cristianos</a:t>
            </a:r>
            <a:r>
              <a:rPr lang="en-US" altLang="en-US" sz="2400" dirty="0" smtClean="0"/>
              <a:t>”. ¡</a:t>
            </a:r>
            <a:r>
              <a:rPr lang="en-US" altLang="en-US" sz="2400" dirty="0" err="1" smtClean="0"/>
              <a:t>Rechazaban</a:t>
            </a:r>
            <a:r>
              <a:rPr lang="en-US" altLang="en-US" sz="2400" dirty="0" smtClean="0"/>
              <a:t> el denominacionalismo! 	El “</a:t>
            </a:r>
            <a:r>
              <a:rPr lang="en-US" altLang="en-US" sz="2400" dirty="0" err="1" smtClean="0"/>
              <a:t>período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restauración</a:t>
            </a:r>
            <a:r>
              <a:rPr lang="en-US" altLang="en-US" sz="2400" dirty="0" smtClean="0"/>
              <a:t>” (no de </a:t>
            </a:r>
            <a:r>
              <a:rPr lang="en-US" altLang="en-US" sz="2400" dirty="0" err="1" smtClean="0"/>
              <a:t>creación</a:t>
            </a:r>
            <a:r>
              <a:rPr lang="en-US" altLang="en-US" sz="2400" dirty="0" smtClean="0"/>
              <a:t>, u </a:t>
            </a:r>
            <a:r>
              <a:rPr lang="en-US" altLang="en-US" sz="2400" dirty="0" err="1" smtClean="0"/>
              <a:t>origen</a:t>
            </a:r>
            <a:r>
              <a:rPr lang="en-US" altLang="en-US" sz="2400" dirty="0" smtClean="0"/>
              <a:t>) </a:t>
            </a:r>
            <a:r>
              <a:rPr lang="en-US" altLang="en-US" sz="2400" dirty="0" err="1" smtClean="0"/>
              <a:t>había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comenzado</a:t>
            </a:r>
            <a:r>
              <a:rPr lang="en-US" altLang="en-US" sz="2400" dirty="0"/>
              <a:t>.</a:t>
            </a:r>
            <a:r>
              <a:rPr lang="en-US" altLang="en-US" sz="2400" dirty="0" smtClean="0"/>
              <a:t> </a:t>
            </a:r>
          </a:p>
          <a:p>
            <a:pPr marL="0" indent="0" eaLnBrk="1" hangingPunct="1">
              <a:lnSpc>
                <a:spcPts val="2500"/>
              </a:lnSpc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18</a:t>
            </a:r>
            <a:r>
              <a:rPr lang="en-US" altLang="en-US" sz="2400" u="sng" dirty="0" smtClean="0"/>
              <a:t>04</a:t>
            </a:r>
            <a:r>
              <a:rPr lang="en-US" altLang="en-US" sz="2400" dirty="0" smtClean="0"/>
              <a:t> Stone and </a:t>
            </a:r>
            <a:r>
              <a:rPr lang="en-US" altLang="en-US" sz="2400" dirty="0" err="1" smtClean="0"/>
              <a:t>otros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dejaron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P</a:t>
            </a:r>
            <a:r>
              <a:rPr lang="en-US" altLang="en-US" sz="2400" dirty="0" err="1" smtClean="0"/>
              <a:t>resbiteriana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8458200" y="6781800"/>
            <a:ext cx="304800" cy="762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buClr>
                <a:schemeClr val="hlink"/>
              </a:buClr>
              <a:buSzPct val="80000"/>
              <a:buFont typeface="Wingdings" panose="05000000000000000000" pitchFamily="2" charset="2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US" altLang="en-US" sz="1800" b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463FD984-C1C5-424F-9E6A-EA4265997295}" type="slidenum">
              <a:rPr lang="es-ES_tradnl" altLang="en-US" smtClean="0"/>
              <a:pPr eaLnBrk="1" hangingPunct="1">
                <a:defRPr/>
              </a:pPr>
              <a:t>3</a:t>
            </a:fld>
            <a:endParaRPr lang="es-ES_tradnl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	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Otros</a:t>
            </a:r>
            <a:r>
              <a:rPr lang="en-US" altLang="en-US" sz="2400" dirty="0" smtClean="0">
                <a:solidFill>
                  <a:schemeClr val="tx1"/>
                </a:solidFill>
              </a:rPr>
              <a:t> se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juntaron</a:t>
            </a:r>
            <a:r>
              <a:rPr lang="en-US" altLang="en-US" sz="2400" dirty="0" smtClean="0">
                <a:solidFill>
                  <a:schemeClr val="tx1"/>
                </a:solidFill>
              </a:rPr>
              <a:t> al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movimiento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2400" dirty="0" smtClean="0">
                <a:solidFill>
                  <a:schemeClr val="tx1"/>
                </a:solidFill>
              </a:rPr>
              <a:t> general,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incluyendo</a:t>
            </a:r>
            <a:r>
              <a:rPr lang="en-US" altLang="en-US" sz="2400" dirty="0" smtClean="0">
                <a:solidFill>
                  <a:schemeClr val="tx1"/>
                </a:solidFill>
              </a:rPr>
              <a:t> a  Abner Jones of New Hampshire and Vermont (1800 – 1803),     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Aunque</a:t>
            </a:r>
            <a:r>
              <a:rPr lang="en-US" altLang="en-US" sz="2400" dirty="0" smtClean="0">
                <a:solidFill>
                  <a:schemeClr val="tx1"/>
                </a:solidFill>
              </a:rPr>
              <a:t> no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conectado</a:t>
            </a:r>
            <a:r>
              <a:rPr lang="en-US" altLang="en-US" sz="2400" dirty="0" smtClean="0">
                <a:solidFill>
                  <a:schemeClr val="tx1"/>
                </a:solidFill>
              </a:rPr>
              <a:t> con Stone y Campbell,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su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énfasis</a:t>
            </a:r>
            <a:r>
              <a:rPr lang="en-US" altLang="en-US" sz="2400" dirty="0" smtClean="0">
                <a:solidFill>
                  <a:schemeClr val="tx1"/>
                </a:solidFill>
              </a:rPr>
              <a:t> al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predicar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estaba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semejante</a:t>
            </a:r>
            <a:r>
              <a:rPr lang="en-US" altLang="en-US" sz="24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1054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James O'Kelly, un </a:t>
            </a:r>
            <a:r>
              <a:rPr lang="en-US" altLang="en-US" sz="2400" dirty="0" err="1" smtClean="0"/>
              <a:t>Ministro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Methodista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dejó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denominación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comenzó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abogar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autonomía</a:t>
            </a:r>
            <a:r>
              <a:rPr lang="en-US" altLang="en-US" sz="2400" dirty="0" smtClean="0"/>
              <a:t> local, </a:t>
            </a:r>
            <a:r>
              <a:rPr lang="en-US" altLang="en-US" sz="2400" dirty="0" err="1" smtClean="0"/>
              <a:t>pero</a:t>
            </a:r>
            <a:r>
              <a:rPr lang="en-US" altLang="en-US" sz="2400" dirty="0" smtClean="0"/>
              <a:t>  al </a:t>
            </a:r>
            <a:r>
              <a:rPr lang="en-US" altLang="en-US" sz="2400" dirty="0" err="1" smtClean="0"/>
              <a:t>mismo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tiempo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rechazaba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inmersion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bautismo</a:t>
            </a:r>
            <a:r>
              <a:rPr lang="en-US" altLang="en-US" sz="2400" dirty="0" smtClean="0"/>
              <a:t>. 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Manakin</a:t>
            </a:r>
            <a:r>
              <a:rPr lang="en-US" altLang="en-US" sz="2400" dirty="0" smtClean="0"/>
              <a:t> Town, Norte Carolina,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diciembre</a:t>
            </a:r>
            <a:r>
              <a:rPr lang="en-US" altLang="en-US" sz="2400" dirty="0" smtClean="0"/>
              <a:t> 25 de 17</a:t>
            </a:r>
            <a:r>
              <a:rPr lang="en-US" altLang="en-US" sz="2400" u="sng" dirty="0" smtClean="0"/>
              <a:t>93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él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sus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socios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separaron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denominación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metodista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adoptaron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nombre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cristiano</a:t>
            </a:r>
            <a:r>
              <a:rPr lang="en-US" altLang="en-US" sz="2400" dirty="0" smtClean="0"/>
              <a:t>”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única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designación</a:t>
            </a:r>
            <a:r>
              <a:rPr lang="en-US" altLang="en-US" sz="2400" dirty="0" smtClean="0"/>
              <a:t> para la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	</a:t>
            </a:r>
            <a:r>
              <a:rPr lang="en-US" altLang="en-US" sz="2400" dirty="0" err="1" smtClean="0"/>
              <a:t>Él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afirmaba</a:t>
            </a:r>
            <a:r>
              <a:rPr lang="en-US" altLang="en-US" sz="2400" dirty="0" smtClean="0"/>
              <a:t> que </a:t>
            </a:r>
            <a:r>
              <a:rPr lang="en-US" altLang="en-US" sz="2400" dirty="0" err="1" smtClean="0"/>
              <a:t>solamente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Jesucristo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cabeza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iglesia</a:t>
            </a:r>
            <a:r>
              <a:rPr lang="en-US" altLang="en-US" sz="2400" dirty="0" smtClean="0"/>
              <a:t> y que la </a:t>
            </a:r>
            <a:r>
              <a:rPr lang="en-US" altLang="en-US" sz="2400" dirty="0" err="1" smtClean="0"/>
              <a:t>Biblia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única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regla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fe</a:t>
            </a:r>
            <a:r>
              <a:rPr lang="en-US" altLang="en-US" sz="2400" dirty="0" smtClean="0"/>
              <a:t> y de </a:t>
            </a:r>
            <a:r>
              <a:rPr lang="en-US" altLang="en-US" sz="2400" dirty="0" err="1" smtClean="0"/>
              <a:t>práctica</a:t>
            </a:r>
            <a:r>
              <a:rPr lang="en-US" altLang="en-US" sz="2400" dirty="0" smtClean="0"/>
              <a:t> para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cristianos</a:t>
            </a:r>
            <a:r>
              <a:rPr lang="en-US" altLang="en-US" sz="2400" dirty="0" smtClean="0"/>
              <a:t>. Pero …..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nunca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abandonó</a:t>
            </a:r>
            <a:r>
              <a:rPr lang="en-US" altLang="en-US" sz="2400" dirty="0" smtClean="0"/>
              <a:t> el denominacionalismo </a:t>
            </a:r>
            <a:r>
              <a:rPr lang="en-US" altLang="en-US" sz="2400" dirty="0" err="1" smtClean="0"/>
              <a:t>totalmente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Tomás</a:t>
            </a:r>
            <a:r>
              <a:rPr lang="en-US" altLang="en-US" sz="2400" dirty="0" smtClean="0"/>
              <a:t> Campbell </a:t>
            </a:r>
            <a:r>
              <a:rPr lang="en-US" altLang="en-US" sz="2400" dirty="0" err="1" smtClean="0"/>
              <a:t>salió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Escocia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presbiteriano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calvinista</a:t>
            </a:r>
            <a:r>
              <a:rPr lang="en-US" altLang="en-US" sz="2400" dirty="0" smtClean="0"/>
              <a:t>) y </a:t>
            </a:r>
            <a:r>
              <a:rPr lang="en-US" altLang="en-US" sz="2400" dirty="0" err="1" smtClean="0"/>
              <a:t>llegó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EE.UU. </a:t>
            </a:r>
            <a:r>
              <a:rPr lang="en-US" altLang="en-US" sz="2400" dirty="0" err="1"/>
              <a:t>e</a:t>
            </a:r>
            <a:r>
              <a:rPr lang="en-US" altLang="en-US" sz="2400" dirty="0" err="1" smtClean="0"/>
              <a:t>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año</a:t>
            </a:r>
            <a:r>
              <a:rPr lang="en-US" altLang="en-US" sz="2400" dirty="0" smtClean="0"/>
              <a:t> 18</a:t>
            </a:r>
            <a:r>
              <a:rPr lang="en-US" altLang="en-US" sz="2400" u="sng" dirty="0" smtClean="0"/>
              <a:t>07</a:t>
            </a:r>
            <a:r>
              <a:rPr lang="en-US" altLang="en-US" sz="2400" dirty="0" smtClean="0"/>
              <a:t>;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hijo</a:t>
            </a:r>
            <a:r>
              <a:rPr lang="en-US" altLang="en-US" sz="2400" dirty="0" smtClean="0"/>
              <a:t>, Alejandro </a:t>
            </a:r>
            <a:r>
              <a:rPr lang="en-US" altLang="en-US" sz="2400" dirty="0" err="1"/>
              <a:t>e</a:t>
            </a:r>
            <a:r>
              <a:rPr lang="en-US" altLang="en-US" sz="2400" dirty="0" err="1" smtClean="0"/>
              <a:t>n</a:t>
            </a:r>
            <a:r>
              <a:rPr lang="en-US" altLang="en-US" sz="2400" dirty="0" smtClean="0"/>
              <a:t> 18</a:t>
            </a:r>
            <a:r>
              <a:rPr lang="en-US" altLang="en-US" sz="2400" u="sng" dirty="0" smtClean="0"/>
              <a:t>09</a:t>
            </a:r>
            <a:r>
              <a:rPr lang="en-US" alt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E5074897-5C9D-4CC8-80A3-9C81CFA88D08}" type="slidenum">
              <a:rPr lang="es-ES_tradnl" altLang="en-US" smtClean="0"/>
              <a:pPr eaLnBrk="1" hangingPunct="1">
                <a:defRPr/>
              </a:pPr>
              <a:t>4</a:t>
            </a:fld>
            <a:endParaRPr lang="es-ES_tradnl" alt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400" dirty="0" smtClean="0">
                <a:solidFill>
                  <a:schemeClr val="tx1"/>
                </a:solidFill>
              </a:rPr>
              <a:t>	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Había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registros</a:t>
            </a:r>
            <a:r>
              <a:rPr lang="en-US" altLang="en-US" sz="2400" dirty="0" smtClean="0">
                <a:solidFill>
                  <a:schemeClr val="tx1"/>
                </a:solidFill>
              </a:rPr>
              <a:t> de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iglesias</a:t>
            </a:r>
            <a:r>
              <a:rPr lang="en-US" altLang="en-US" sz="2400" dirty="0" smtClean="0">
                <a:solidFill>
                  <a:schemeClr val="tx1"/>
                </a:solidFill>
              </a:rPr>
              <a:t> de Cristo entre 1778 y 1810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Escocia</a:t>
            </a:r>
            <a:r>
              <a:rPr lang="en-US" altLang="en-US" sz="2400" dirty="0" smtClean="0">
                <a:solidFill>
                  <a:schemeClr val="tx1"/>
                </a:solidFill>
              </a:rPr>
              <a:t>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Inglaterra</a:t>
            </a:r>
            <a:r>
              <a:rPr lang="en-US" altLang="en-US" sz="2400" dirty="0" smtClean="0">
                <a:solidFill>
                  <a:schemeClr val="tx1"/>
                </a:solidFill>
              </a:rPr>
              <a:t>, 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Irlanda</a:t>
            </a:r>
            <a:r>
              <a:rPr lang="en-US" altLang="en-US" sz="2400" dirty="0" smtClean="0">
                <a:solidFill>
                  <a:schemeClr val="tx1"/>
                </a:solidFill>
              </a:rPr>
              <a:t> antes de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tener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los</a:t>
            </a:r>
            <a:r>
              <a:rPr lang="en-US" altLang="en-US" sz="2400" dirty="0" smtClean="0">
                <a:solidFill>
                  <a:schemeClr val="tx1"/>
                </a:solidFill>
              </a:rPr>
              <a:t> Campbell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conceptos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novotestamentarios</a:t>
            </a:r>
            <a:r>
              <a:rPr lang="en-US" altLang="en-US" sz="2400" dirty="0" smtClean="0">
                <a:solidFill>
                  <a:schemeClr val="tx1"/>
                </a:solidFill>
              </a:rPr>
              <a:t> de la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iglesia</a:t>
            </a:r>
            <a:r>
              <a:rPr lang="en-US" altLang="en-US" sz="2400" dirty="0" smtClean="0">
                <a:solidFill>
                  <a:schemeClr val="tx1"/>
                </a:solidFill>
              </a:rPr>
              <a:t>, de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bautizarse</a:t>
            </a:r>
            <a:r>
              <a:rPr lang="en-US" altLang="en-US" sz="2400" dirty="0" smtClean="0">
                <a:solidFill>
                  <a:schemeClr val="tx1"/>
                </a:solidFill>
              </a:rPr>
              <a:t> 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inmersión</a:t>
            </a:r>
            <a:r>
              <a:rPr lang="en-US" altLang="en-US" sz="2400" dirty="0" smtClean="0">
                <a:solidFill>
                  <a:schemeClr val="tx1"/>
                </a:solidFill>
              </a:rPr>
              <a:t>)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los</a:t>
            </a:r>
            <a:r>
              <a:rPr lang="en-US" altLang="en-US" sz="2400" dirty="0" smtClean="0">
                <a:solidFill>
                  <a:schemeClr val="tx1"/>
                </a:solidFill>
              </a:rPr>
              <a:t> EE.UU. </a:t>
            </a:r>
            <a:r>
              <a:rPr lang="en-US" altLang="en-US" sz="2400" dirty="0" err="1">
                <a:solidFill>
                  <a:schemeClr val="tx1"/>
                </a:solidFill>
              </a:rPr>
              <a:t>e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</a:rPr>
              <a:t> 1812, y de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continuar</a:t>
            </a:r>
            <a:r>
              <a:rPr lang="en-US" altLang="en-US" sz="2400" dirty="0" smtClean="0">
                <a:solidFill>
                  <a:schemeClr val="tx1"/>
                </a:solidFill>
              </a:rPr>
              <a:t> con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los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bautistas</a:t>
            </a:r>
            <a:r>
              <a:rPr lang="en-US" altLang="en-US" sz="2400" dirty="0" smtClean="0">
                <a:solidFill>
                  <a:schemeClr val="tx1"/>
                </a:solidFill>
              </a:rPr>
              <a:t> hasta el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año</a:t>
            </a:r>
            <a:r>
              <a:rPr lang="en-US" altLang="en-US" sz="2400" dirty="0" smtClean="0">
                <a:solidFill>
                  <a:schemeClr val="tx1"/>
                </a:solidFill>
              </a:rPr>
              <a:t> 1830.</a:t>
            </a:r>
            <a:r>
              <a:rPr lang="en-US" altLang="en-US" sz="2400" dirty="0">
                <a:solidFill>
                  <a:schemeClr val="tx1"/>
                </a:solidFill>
              </a:rPr>
              <a:t/>
            </a:r>
            <a:br>
              <a:rPr lang="en-US" altLang="en-US" sz="2400" dirty="0">
                <a:solidFill>
                  <a:schemeClr val="tx1"/>
                </a:solidFill>
              </a:rPr>
            </a:br>
            <a:endParaRPr lang="en-US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166" y="1828800"/>
            <a:ext cx="8839200" cy="48006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Se </a:t>
            </a:r>
            <a:r>
              <a:rPr lang="en-US" altLang="en-US" sz="2400" dirty="0" err="1" smtClean="0"/>
              <a:t>regocijaron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bautistas</a:t>
            </a:r>
            <a:r>
              <a:rPr lang="en-US" altLang="en-US" sz="2400" dirty="0" smtClean="0"/>
              <a:t> que un </a:t>
            </a:r>
            <a:r>
              <a:rPr lang="en-US" altLang="en-US" sz="2400" dirty="0" err="1" smtClean="0"/>
              <a:t>presbiteriano</a:t>
            </a:r>
            <a:r>
              <a:rPr lang="en-US" altLang="en-US" sz="2400" dirty="0" smtClean="0"/>
              <a:t> (Campbell) se </a:t>
            </a:r>
            <a:r>
              <a:rPr lang="en-US" altLang="en-US" sz="2400" dirty="0" err="1" smtClean="0"/>
              <a:t>bautizara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inmersión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Aceptaron</a:t>
            </a:r>
            <a:r>
              <a:rPr lang="en-US" altLang="en-US" sz="2400" dirty="0" smtClean="0"/>
              <a:t> a la </a:t>
            </a:r>
            <a:r>
              <a:rPr lang="en-US" altLang="en-US" sz="2400" dirty="0" err="1" smtClean="0"/>
              <a:t>igle-sia</a:t>
            </a:r>
            <a:r>
              <a:rPr lang="en-US" altLang="en-US" sz="2400" dirty="0" smtClean="0"/>
              <a:t> Brush Run (</a:t>
            </a:r>
            <a:r>
              <a:rPr lang="en-US" altLang="en-US" sz="2400" dirty="0" err="1" smtClean="0"/>
              <a:t>nombre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una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localidad</a:t>
            </a:r>
            <a:r>
              <a:rPr lang="en-US" altLang="en-US" sz="2400" dirty="0" smtClean="0"/>
              <a:t>) que Campbell ha-</a:t>
            </a:r>
            <a:r>
              <a:rPr lang="en-US" altLang="en-US" sz="2400" dirty="0" err="1" smtClean="0"/>
              <a:t>bía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establecida</a:t>
            </a:r>
            <a:r>
              <a:rPr lang="en-US" altLang="en-US" sz="2400" dirty="0" smtClean="0"/>
              <a:t>, que se </a:t>
            </a:r>
            <a:r>
              <a:rPr lang="en-US" altLang="en-US" sz="2400" dirty="0" err="1" smtClean="0"/>
              <a:t>juntara</a:t>
            </a:r>
            <a:r>
              <a:rPr lang="en-US" altLang="en-US" sz="2400" dirty="0" smtClean="0"/>
              <a:t> a la </a:t>
            </a:r>
            <a:r>
              <a:rPr lang="en-US" altLang="en-US" sz="2400" dirty="0" err="1" smtClean="0"/>
              <a:t>Asociación</a:t>
            </a:r>
            <a:r>
              <a:rPr lang="en-US" altLang="en-US" sz="2400" dirty="0" smtClean="0"/>
              <a:t> Bautista Redstone. </a:t>
            </a:r>
            <a:r>
              <a:rPr lang="en-US" altLang="en-US" sz="2400" dirty="0" err="1" smtClean="0"/>
              <a:t>Esto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duró</a:t>
            </a:r>
            <a:r>
              <a:rPr lang="en-US" altLang="en-US" sz="2400" dirty="0" smtClean="0"/>
              <a:t> 17 </a:t>
            </a:r>
            <a:r>
              <a:rPr lang="en-US" altLang="en-US" sz="2400" dirty="0" err="1" smtClean="0"/>
              <a:t>años</a:t>
            </a:r>
            <a:r>
              <a:rPr lang="en-US" altLang="en-US" sz="2400" dirty="0" smtClean="0"/>
              <a:t>, 1813-1830.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Campbell </a:t>
            </a:r>
            <a:r>
              <a:rPr lang="en-US" altLang="en-US" sz="2400" dirty="0" err="1" smtClean="0"/>
              <a:t>aceptó</a:t>
            </a:r>
            <a:r>
              <a:rPr lang="en-US" altLang="en-US" sz="2400" dirty="0" smtClean="0"/>
              <a:t> y se </a:t>
            </a:r>
            <a:r>
              <a:rPr lang="en-US" altLang="en-US" sz="2400" dirty="0" err="1" smtClean="0"/>
              <a:t>juntó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bajo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condición</a:t>
            </a:r>
            <a:r>
              <a:rPr lang="en-US" altLang="en-US" sz="2400" dirty="0" smtClean="0"/>
              <a:t> de que se le </a:t>
            </a:r>
            <a:r>
              <a:rPr lang="en-US" altLang="en-US" sz="2400" dirty="0" err="1" smtClean="0"/>
              <a:t>permitiera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enseñar</a:t>
            </a:r>
            <a:r>
              <a:rPr lang="en-US" altLang="en-US" sz="2400" dirty="0" smtClean="0"/>
              <a:t> lo que </a:t>
            </a:r>
            <a:r>
              <a:rPr lang="en-US" altLang="en-US" sz="2400" dirty="0" err="1" smtClean="0"/>
              <a:t>él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aprendiera</a:t>
            </a:r>
            <a:r>
              <a:rPr lang="en-US" altLang="en-US" sz="2400" dirty="0" smtClean="0"/>
              <a:t> de las </a:t>
            </a:r>
            <a:r>
              <a:rPr lang="en-US" altLang="en-US" sz="2400" dirty="0" err="1" smtClean="0"/>
              <a:t>Escrituras</a:t>
            </a:r>
            <a:r>
              <a:rPr lang="en-US" altLang="en-US" sz="2400" dirty="0" smtClean="0"/>
              <a:t> y que </a:t>
            </a:r>
            <a:r>
              <a:rPr lang="en-US" altLang="en-US" sz="2400" dirty="0" err="1" smtClean="0"/>
              <a:t>estuviera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libre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cualquier</a:t>
            </a:r>
            <a:r>
              <a:rPr lang="en-US" altLang="en-US" sz="2400" dirty="0" smtClean="0"/>
              <a:t> credo </a:t>
            </a:r>
            <a:r>
              <a:rPr lang="en-US" altLang="en-US" sz="2400" dirty="0" err="1" smtClean="0"/>
              <a:t>humano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Estando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todavía</a:t>
            </a:r>
            <a:r>
              <a:rPr lang="en-US" altLang="en-US" sz="2400" dirty="0" smtClean="0"/>
              <a:t> con la </a:t>
            </a:r>
            <a:r>
              <a:rPr lang="en-US" altLang="en-US" sz="2400" dirty="0" err="1" smtClean="0"/>
              <a:t>denominción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1823 de-</a:t>
            </a:r>
            <a:r>
              <a:rPr lang="en-US" altLang="en-US" sz="2400" dirty="0" err="1" smtClean="0"/>
              <a:t>bató</a:t>
            </a:r>
            <a:r>
              <a:rPr lang="en-US" altLang="en-US" sz="2400" dirty="0" smtClean="0"/>
              <a:t> con el Sr. </a:t>
            </a:r>
            <a:r>
              <a:rPr lang="en-US" altLang="en-US" sz="2400" dirty="0" err="1" smtClean="0"/>
              <a:t>McCalla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afirmando</a:t>
            </a:r>
            <a:r>
              <a:rPr lang="en-US" altLang="en-US" sz="2400" dirty="0" smtClean="0"/>
              <a:t> que el </a:t>
            </a:r>
            <a:r>
              <a:rPr lang="en-US" altLang="en-US" sz="2400" dirty="0" err="1" smtClean="0"/>
              <a:t>bautismo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para </a:t>
            </a:r>
            <a:r>
              <a:rPr lang="en-US" altLang="en-US" sz="2400" dirty="0" err="1" smtClean="0"/>
              <a:t>perdón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pecados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Iba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persuadiendo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muchos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año</a:t>
            </a:r>
            <a:r>
              <a:rPr lang="en-US" altLang="en-US" sz="2400" dirty="0" smtClean="0"/>
              <a:t> 1830 Campbell y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cristianos</a:t>
            </a:r>
            <a:r>
              <a:rPr lang="en-US" altLang="en-US" sz="2400" dirty="0" smtClean="0"/>
              <a:t>” o “</a:t>
            </a:r>
            <a:r>
              <a:rPr lang="en-US" altLang="en-US" sz="2400" dirty="0" err="1" smtClean="0"/>
              <a:t>discípu-los</a:t>
            </a:r>
            <a:r>
              <a:rPr lang="en-US" altLang="en-US" sz="2400" dirty="0" smtClean="0"/>
              <a:t>” </a:t>
            </a:r>
            <a:r>
              <a:rPr lang="en-US" altLang="en-US" sz="2400" dirty="0" err="1" smtClean="0"/>
              <a:t>habían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expulsados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denominación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</a:t>
            </a:r>
            <a:r>
              <a:rPr lang="en-US" altLang="en-US" sz="2400" dirty="0" smtClean="0"/>
              <a:t>, y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perdieron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miembros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miles.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93410F93-B9A0-42D2-8345-D8080BE2AC73}" type="slidenum">
              <a:rPr lang="es-ES_tradnl" altLang="en-US" smtClean="0"/>
              <a:pPr eaLnBrk="1" hangingPunct="1">
                <a:defRPr/>
              </a:pPr>
              <a:t>5</a:t>
            </a:fld>
            <a:endParaRPr lang="es-ES_tradnl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	Ambos Campbell,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Tomás</a:t>
            </a:r>
            <a:r>
              <a:rPr lang="en-US" altLang="en-US" sz="2400" dirty="0" smtClean="0">
                <a:solidFill>
                  <a:schemeClr val="tx1"/>
                </a:solidFill>
              </a:rPr>
              <a:t> y Alejandro, se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habían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juntado</a:t>
            </a:r>
            <a:r>
              <a:rPr lang="en-US" altLang="en-US" sz="2400" dirty="0" smtClean="0">
                <a:solidFill>
                  <a:schemeClr val="tx1"/>
                </a:solidFill>
              </a:rPr>
              <a:t> 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los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bautistas</a:t>
            </a:r>
            <a:r>
              <a:rPr lang="en-US" altLang="en-US" sz="2400" dirty="0" smtClean="0">
                <a:solidFill>
                  <a:schemeClr val="tx1"/>
                </a:solidFill>
              </a:rPr>
              <a:t> y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continuaron</a:t>
            </a:r>
            <a:r>
              <a:rPr lang="en-US" altLang="en-US" sz="2400" dirty="0" smtClean="0">
                <a:solidFill>
                  <a:schemeClr val="tx1"/>
                </a:solidFill>
              </a:rPr>
              <a:t> 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trabajar</a:t>
            </a:r>
            <a:r>
              <a:rPr lang="en-US" altLang="en-US" sz="2400" dirty="0" smtClean="0">
                <a:solidFill>
                  <a:schemeClr val="tx1"/>
                </a:solidFill>
              </a:rPr>
              <a:t> con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ellos</a:t>
            </a:r>
            <a:r>
              <a:rPr lang="en-US" altLang="en-US" sz="2400" dirty="0" smtClean="0">
                <a:solidFill>
                  <a:schemeClr val="tx1"/>
                </a:solidFill>
              </a:rPr>
              <a:t> hasta el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año</a:t>
            </a:r>
            <a:r>
              <a:rPr lang="en-US" altLang="en-US" sz="2400" dirty="0" smtClean="0">
                <a:solidFill>
                  <a:schemeClr val="tx1"/>
                </a:solidFill>
              </a:rPr>
              <a:t> 1830.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4196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Al principio </a:t>
            </a:r>
            <a:r>
              <a:rPr lang="en-US" altLang="en-US" sz="2400" dirty="0" err="1" smtClean="0"/>
              <a:t>eran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miembros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Asociación</a:t>
            </a:r>
            <a:r>
              <a:rPr lang="en-US" altLang="en-US" sz="2400" dirty="0" smtClean="0"/>
              <a:t> Redstone de Virginia, </a:t>
            </a:r>
            <a:r>
              <a:rPr lang="en-US" altLang="en-US" sz="2400" dirty="0" err="1" smtClean="0"/>
              <a:t>pero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más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tarde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hicieron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traslado</a:t>
            </a:r>
            <a:r>
              <a:rPr lang="en-US" altLang="en-US" sz="2400" dirty="0" smtClean="0"/>
              <a:t> a la </a:t>
            </a:r>
            <a:r>
              <a:rPr lang="en-US" altLang="en-US" sz="2400" dirty="0" err="1" smtClean="0"/>
              <a:t>Asociación</a:t>
            </a:r>
            <a:r>
              <a:rPr lang="en-US" altLang="en-US" sz="2400" dirty="0" smtClean="0"/>
              <a:t> Mahoning de Ohio. ….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/>
              <a:t>	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año</a:t>
            </a:r>
            <a:r>
              <a:rPr lang="en-US" altLang="en-US" sz="2400" dirty="0" smtClean="0"/>
              <a:t> 1830 </a:t>
            </a:r>
            <a:r>
              <a:rPr lang="en-US" altLang="en-US" sz="2400" dirty="0" err="1" smtClean="0"/>
              <a:t>esta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organización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junta anual </a:t>
            </a:r>
            <a:r>
              <a:rPr lang="en-US" altLang="en-US" sz="2400" dirty="0" err="1" smtClean="0"/>
              <a:t>votó</a:t>
            </a:r>
            <a:r>
              <a:rPr lang="en-US" altLang="en-US" sz="2400" dirty="0" smtClean="0"/>
              <a:t> para </a:t>
            </a:r>
            <a:r>
              <a:rPr lang="en-US" altLang="en-US" sz="2400" dirty="0" err="1" smtClean="0"/>
              <a:t>disolverse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asociación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</a:t>
            </a:r>
            <a:r>
              <a:rPr lang="en-US" altLang="en-US" sz="2400" dirty="0" smtClean="0"/>
              <a:t> y que </a:t>
            </a:r>
            <a:r>
              <a:rPr lang="en-US" altLang="en-US" sz="2400" dirty="0" err="1" smtClean="0"/>
              <a:t>sus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miembros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constituyentes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llegaran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ser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simplemente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iglesias</a:t>
            </a:r>
            <a:r>
              <a:rPr lang="en-US" altLang="en-US" sz="2400" dirty="0" smtClean="0"/>
              <a:t> de Cristo” </a:t>
            </a:r>
            <a:r>
              <a:rPr lang="en-US" altLang="en-US" sz="2400" dirty="0" err="1" smtClean="0"/>
              <a:t>organizadas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según</a:t>
            </a:r>
            <a:r>
              <a:rPr lang="en-US" altLang="en-US" sz="2400" dirty="0" smtClean="0"/>
              <a:t> el patron del Nuevo </a:t>
            </a:r>
            <a:r>
              <a:rPr lang="en-US" altLang="en-US" sz="2400" dirty="0" err="1" smtClean="0"/>
              <a:t>Testamento</a:t>
            </a:r>
            <a:r>
              <a:rPr lang="en-US" alt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año</a:t>
            </a:r>
            <a:r>
              <a:rPr lang="en-US" altLang="en-US" sz="2400" dirty="0" smtClean="0"/>
              <a:t> 1832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dos </a:t>
            </a:r>
            <a:r>
              <a:rPr lang="en-US" altLang="en-US" sz="2400" dirty="0" err="1" smtClean="0"/>
              <a:t>grupos</a:t>
            </a:r>
            <a:r>
              <a:rPr lang="en-US" altLang="en-US" sz="2400" dirty="0" smtClean="0"/>
              <a:t> (el de Stone y el de Camp-bell) se </a:t>
            </a:r>
            <a:r>
              <a:rPr lang="en-US" altLang="en-US" sz="2400" dirty="0" err="1" smtClean="0"/>
              <a:t>unieron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la ciudad de Lexington, KY.</a:t>
            </a:r>
            <a:endParaRPr lang="en-US" altLang="en-US" sz="2400" dirty="0"/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</a:pPr>
            <a:r>
              <a:rPr lang="en-US" altLang="en-US" sz="2400" dirty="0" smtClean="0"/>
              <a:t>	Campbell </a:t>
            </a:r>
            <a:r>
              <a:rPr lang="en-US" altLang="en-US" sz="2400" dirty="0" err="1" smtClean="0"/>
              <a:t>escogió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designación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Discípulos</a:t>
            </a:r>
            <a:r>
              <a:rPr lang="en-US" altLang="en-US" sz="2400" dirty="0" smtClean="0"/>
              <a:t> de Cristo”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preferible</a:t>
            </a:r>
            <a:r>
              <a:rPr lang="en-US" altLang="en-US" sz="2400" dirty="0" smtClean="0"/>
              <a:t> a la de “</a:t>
            </a:r>
            <a:r>
              <a:rPr lang="en-US" altLang="en-US" sz="2400" dirty="0" err="1" smtClean="0"/>
              <a:t>Cristianos</a:t>
            </a:r>
            <a:r>
              <a:rPr lang="en-US" altLang="en-US" sz="2400" dirty="0" smtClean="0"/>
              <a:t>”, la de la </a:t>
            </a:r>
            <a:r>
              <a:rPr lang="en-US" altLang="en-US" sz="2400" dirty="0" err="1" smtClean="0"/>
              <a:t>preferencia</a:t>
            </a:r>
            <a:r>
              <a:rPr lang="en-US" altLang="en-US" sz="2400" dirty="0" smtClean="0"/>
              <a:t> de Stone.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AE47B024-1317-4441-A1E9-F45417A61F95}" type="slidenum">
              <a:rPr lang="es-ES_tradnl" altLang="en-US" smtClean="0"/>
              <a:pPr eaLnBrk="1" hangingPunct="1">
                <a:defRPr/>
              </a:pPr>
              <a:t>6</a:t>
            </a:fld>
            <a:endParaRPr lang="es-ES_tradnl" alt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914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4FFF4F"/>
                </a:solidFill>
              </a:rPr>
              <a:t>LÍNEA TIEMPO (</a:t>
            </a:r>
            <a:r>
              <a:rPr lang="en-US" altLang="en-US" sz="2400" dirty="0" err="1" smtClean="0">
                <a:solidFill>
                  <a:srgbClr val="4FFF4F"/>
                </a:solidFill>
              </a:rPr>
              <a:t>orden</a:t>
            </a:r>
            <a:r>
              <a:rPr lang="en-US" altLang="en-US" sz="2400" dirty="0" smtClean="0">
                <a:solidFill>
                  <a:srgbClr val="4FFF4F"/>
                </a:solidFill>
              </a:rPr>
              <a:t> de </a:t>
            </a:r>
            <a:r>
              <a:rPr lang="en-US" altLang="en-US" sz="2400" dirty="0" err="1" smtClean="0">
                <a:solidFill>
                  <a:srgbClr val="4FFF4F"/>
                </a:solidFill>
              </a:rPr>
              <a:t>tiempo</a:t>
            </a:r>
            <a:r>
              <a:rPr lang="en-US" altLang="en-US" sz="2400" dirty="0" smtClean="0">
                <a:solidFill>
                  <a:srgbClr val="4FFF4F"/>
                </a:solidFill>
              </a:rPr>
              <a:t>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524500"/>
          </a:xfrm>
        </p:spPr>
        <p:txBody>
          <a:bodyPr/>
          <a:lstStyle/>
          <a:p>
            <a:pPr marL="0" indent="0">
              <a:tabLst>
                <a:tab pos="0" algn="l"/>
                <a:tab pos="234950" algn="l"/>
                <a:tab pos="461963" algn="l"/>
                <a:tab pos="682625" algn="l"/>
              </a:tabLst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1763,</a:t>
            </a:r>
            <a:r>
              <a:rPr lang="en-US" sz="2400" dirty="0" smtClean="0"/>
              <a:t> </a:t>
            </a:r>
            <a:r>
              <a:rPr lang="en-US" sz="2400" dirty="0" err="1" smtClean="0"/>
              <a:t>Tomás</a:t>
            </a:r>
            <a:r>
              <a:rPr lang="en-US" sz="2400" dirty="0" smtClean="0"/>
              <a:t> </a:t>
            </a:r>
            <a:r>
              <a:rPr lang="en-US" sz="2400" dirty="0"/>
              <a:t>Campbell </a:t>
            </a:r>
            <a:r>
              <a:rPr lang="en-US" sz="2400" dirty="0" err="1" smtClean="0"/>
              <a:t>nació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Condado</a:t>
            </a:r>
            <a:r>
              <a:rPr lang="en-US" sz="2400" dirty="0" smtClean="0"/>
              <a:t> Down, </a:t>
            </a:r>
            <a:r>
              <a:rPr lang="en-US" sz="2400" dirty="0" err="1" smtClean="0"/>
              <a:t>Irlanda</a:t>
            </a:r>
            <a:r>
              <a:rPr lang="en-US" sz="2400" dirty="0" smtClean="0"/>
              <a:t>.  El </a:t>
            </a:r>
            <a:r>
              <a:rPr lang="en-US" sz="2400" dirty="0" err="1" smtClean="0"/>
              <a:t>llegó</a:t>
            </a:r>
            <a:r>
              <a:rPr lang="en-US" sz="2400" dirty="0" smtClean="0"/>
              <a:t> a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presbiteriano</a:t>
            </a:r>
            <a:r>
              <a:rPr lang="en-US" sz="2400" dirty="0" smtClean="0"/>
              <a:t> </a:t>
            </a:r>
            <a:r>
              <a:rPr lang="en-US" sz="2400" dirty="0" err="1" smtClean="0"/>
              <a:t>calvinista</a:t>
            </a:r>
            <a:r>
              <a:rPr lang="en-US" sz="2400" dirty="0" smtClean="0"/>
              <a:t>.</a:t>
            </a:r>
          </a:p>
          <a:p>
            <a:pPr marL="0" indent="0">
              <a:defRPr/>
            </a:pPr>
            <a:endParaRPr lang="en-US" sz="2400" dirty="0" smtClean="0"/>
          </a:p>
          <a:p>
            <a:pPr marL="0" indent="0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1772, </a:t>
            </a:r>
            <a:r>
              <a:rPr lang="en-US" sz="2400" dirty="0" smtClean="0"/>
              <a:t>Barton </a:t>
            </a:r>
            <a:r>
              <a:rPr lang="en-US" sz="2400" dirty="0"/>
              <a:t>W. Stone </a:t>
            </a:r>
            <a:r>
              <a:rPr lang="en-US" sz="2400" dirty="0" err="1" smtClean="0"/>
              <a:t>nació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Maryland, EE. UU.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tarde</a:t>
            </a:r>
            <a:r>
              <a:rPr lang="en-US" sz="2400" dirty="0" smtClean="0"/>
              <a:t> </a:t>
            </a:r>
            <a:r>
              <a:rPr lang="en-US" sz="2400" dirty="0" err="1" smtClean="0"/>
              <a:t>llegó</a:t>
            </a:r>
            <a:r>
              <a:rPr lang="en-US" sz="2400" dirty="0" smtClean="0"/>
              <a:t> a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presbiteriano</a:t>
            </a:r>
            <a:r>
              <a:rPr lang="en-US" sz="2400" dirty="0" smtClean="0"/>
              <a:t> </a:t>
            </a:r>
            <a:r>
              <a:rPr lang="en-US" sz="2400" dirty="0" err="1" smtClean="0"/>
              <a:t>calvinista</a:t>
            </a:r>
            <a:r>
              <a:rPr lang="en-US" sz="2400" dirty="0" smtClean="0"/>
              <a:t>.</a:t>
            </a:r>
          </a:p>
          <a:p>
            <a:pPr marL="0" indent="0">
              <a:defRPr/>
            </a:pPr>
            <a:endParaRPr lang="en-US" sz="2400" dirty="0" smtClean="0"/>
          </a:p>
          <a:p>
            <a:pPr marL="0" indent="0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1788, </a:t>
            </a:r>
            <a:r>
              <a:rPr lang="en-US" sz="2400" dirty="0" smtClean="0"/>
              <a:t>Alejandro </a:t>
            </a:r>
            <a:r>
              <a:rPr lang="en-US" sz="2400" dirty="0"/>
              <a:t>Campbell </a:t>
            </a:r>
            <a:r>
              <a:rPr lang="en-US" sz="2400" dirty="0" err="1" smtClean="0"/>
              <a:t>nació</a:t>
            </a:r>
            <a:r>
              <a:rPr lang="en-US" sz="2400" dirty="0" smtClean="0"/>
              <a:t> 12 </a:t>
            </a:r>
            <a:r>
              <a:rPr lang="en-US" sz="2400" dirty="0" err="1" smtClean="0"/>
              <a:t>septiembre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Irlanda</a:t>
            </a:r>
            <a:r>
              <a:rPr lang="en-US" sz="2400" dirty="0" smtClean="0"/>
              <a:t>. </a:t>
            </a:r>
            <a:r>
              <a:rPr lang="en-US" sz="2400" dirty="0" err="1" smtClean="0"/>
              <a:t>Llegó</a:t>
            </a:r>
            <a:r>
              <a:rPr lang="en-US" sz="2400" dirty="0" smtClean="0"/>
              <a:t> a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presbiteriano</a:t>
            </a:r>
            <a:r>
              <a:rPr lang="en-US" sz="2400" dirty="0" smtClean="0"/>
              <a:t> </a:t>
            </a:r>
            <a:r>
              <a:rPr lang="en-US" sz="2400" dirty="0" err="1" smtClean="0"/>
              <a:t>calvinista</a:t>
            </a:r>
            <a:r>
              <a:rPr lang="en-US" sz="2400" dirty="0" smtClean="0"/>
              <a:t>. Era el </a:t>
            </a:r>
            <a:r>
              <a:rPr lang="en-US" sz="2400" dirty="0" err="1" smtClean="0"/>
              <a:t>hijo</a:t>
            </a:r>
            <a:r>
              <a:rPr lang="en-US" sz="2400" dirty="0" smtClean="0"/>
              <a:t> de </a:t>
            </a:r>
            <a:r>
              <a:rPr lang="en-US" sz="2400" dirty="0" err="1" smtClean="0"/>
              <a:t>Tomás</a:t>
            </a:r>
            <a:r>
              <a:rPr lang="en-US" sz="2400" dirty="0" smtClean="0"/>
              <a:t> </a:t>
            </a:r>
            <a:r>
              <a:rPr lang="en-US" sz="2400" dirty="0"/>
              <a:t>Campbell.</a:t>
            </a:r>
          </a:p>
          <a:p>
            <a:pPr marL="0" indent="0">
              <a:defRPr/>
            </a:pPr>
            <a:endParaRPr lang="en-US" sz="2400" dirty="0" smtClean="0"/>
          </a:p>
          <a:p>
            <a:pPr marL="0" indent="0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1794,</a:t>
            </a:r>
            <a:r>
              <a:rPr lang="en-US" sz="2400" dirty="0" smtClean="0"/>
              <a:t> James </a:t>
            </a:r>
            <a:r>
              <a:rPr lang="en-US" sz="2400" dirty="0"/>
              <a:t>O’Kelly </a:t>
            </a:r>
            <a:r>
              <a:rPr lang="en-US" sz="2400" dirty="0" smtClean="0"/>
              <a:t>se </a:t>
            </a:r>
            <a:r>
              <a:rPr lang="en-US" sz="2400" dirty="0" err="1" smtClean="0"/>
              <a:t>volvió</a:t>
            </a:r>
            <a:r>
              <a:rPr lang="en-US" sz="2400" dirty="0" smtClean="0"/>
              <a:t> del </a:t>
            </a:r>
            <a:r>
              <a:rPr lang="en-US" sz="2400" dirty="0" err="1" smtClean="0"/>
              <a:t>metodismo</a:t>
            </a:r>
            <a:r>
              <a:rPr lang="en-US" sz="2400" dirty="0" smtClean="0"/>
              <a:t> </a:t>
            </a:r>
            <a:r>
              <a:rPr lang="en-US" sz="2400" dirty="0" err="1" smtClean="0"/>
              <a:t>calvinista</a:t>
            </a:r>
            <a:r>
              <a:rPr lang="en-US" sz="2400" dirty="0" smtClean="0"/>
              <a:t> a la “</a:t>
            </a:r>
            <a:r>
              <a:rPr lang="en-US" sz="2400" dirty="0" err="1" smtClean="0"/>
              <a:t>Iglesia</a:t>
            </a:r>
            <a:r>
              <a:rPr lang="en-US" sz="2400" dirty="0" smtClean="0"/>
              <a:t> Cristiana”, </a:t>
            </a:r>
            <a:r>
              <a:rPr lang="en-US" sz="2400" dirty="0" err="1" smtClean="0"/>
              <a:t>declarando</a:t>
            </a:r>
            <a:r>
              <a:rPr lang="en-US" sz="2400" dirty="0" smtClean="0"/>
              <a:t> que la </a:t>
            </a:r>
            <a:r>
              <a:rPr lang="en-US" sz="2400" dirty="0" err="1" smtClean="0"/>
              <a:t>Biblia</a:t>
            </a:r>
            <a:r>
              <a:rPr lang="en-US" sz="2400" dirty="0" smtClean="0"/>
              <a:t> era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único</a:t>
            </a:r>
            <a:r>
              <a:rPr lang="en-US" sz="2400" dirty="0" smtClean="0"/>
              <a:t> credo.</a:t>
            </a:r>
          </a:p>
          <a:p>
            <a:pPr marL="0" indent="0">
              <a:defRPr/>
            </a:pPr>
            <a:endParaRPr lang="en-US" sz="2400" dirty="0" smtClean="0"/>
          </a:p>
          <a:p>
            <a:pPr marL="0" indent="0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1801,</a:t>
            </a:r>
            <a:r>
              <a:rPr lang="en-US" sz="2400" dirty="0" smtClean="0"/>
              <a:t> Abner </a:t>
            </a:r>
            <a:r>
              <a:rPr lang="en-US" sz="2400" dirty="0"/>
              <a:t>Jones, </a:t>
            </a:r>
            <a:r>
              <a:rPr lang="en-US" sz="2400" dirty="0" err="1" smtClean="0"/>
              <a:t>bautista</a:t>
            </a:r>
            <a:r>
              <a:rPr lang="en-US" sz="2400" dirty="0" smtClean="0"/>
              <a:t>, </a:t>
            </a:r>
            <a:r>
              <a:rPr lang="en-US" sz="2400" dirty="0" err="1" smtClean="0"/>
              <a:t>estableció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“</a:t>
            </a:r>
            <a:r>
              <a:rPr lang="en-US" sz="2400" dirty="0" err="1" smtClean="0"/>
              <a:t>iglesia</a:t>
            </a:r>
            <a:r>
              <a:rPr lang="en-US" sz="2400" dirty="0" smtClean="0"/>
              <a:t> </a:t>
            </a:r>
            <a:r>
              <a:rPr lang="en-US" sz="2400" dirty="0" err="1" smtClean="0"/>
              <a:t>libre</a:t>
            </a:r>
            <a:r>
              <a:rPr lang="en-US" sz="2400" dirty="0" smtClean="0"/>
              <a:t>” (de </a:t>
            </a:r>
            <a:r>
              <a:rPr lang="en-US" sz="2400" dirty="0" err="1" smtClean="0"/>
              <a:t>cualquier</a:t>
            </a:r>
            <a:r>
              <a:rPr lang="en-US" sz="2400" dirty="0" smtClean="0"/>
              <a:t> </a:t>
            </a:r>
            <a:r>
              <a:rPr lang="en-US" sz="2400" dirty="0" err="1" smtClean="0"/>
              <a:t>afiliación</a:t>
            </a:r>
            <a:r>
              <a:rPr lang="en-US" sz="2400" dirty="0" smtClean="0"/>
              <a:t>) </a:t>
            </a: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estado</a:t>
            </a:r>
            <a:r>
              <a:rPr lang="en-US" sz="2400" dirty="0" smtClean="0"/>
              <a:t> de Vermont.</a:t>
            </a:r>
            <a:endParaRPr lang="en-US" sz="2000" dirty="0" smtClean="0"/>
          </a:p>
          <a:p>
            <a:pPr marL="55563" indent="-55563"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45957339-EAE6-493C-A3CE-34A1C3C79DCD}" type="slidenum">
              <a:rPr lang="es-ES_tradnl" altLang="en-US" smtClean="0"/>
              <a:pPr eaLnBrk="1" hangingPunct="1">
                <a:defRPr/>
              </a:pPr>
              <a:t>7</a:t>
            </a:fld>
            <a:endParaRPr lang="es-ES_tradnl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600200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FFFF00"/>
                </a:solidFill>
              </a:rPr>
              <a:t>1804, </a:t>
            </a:r>
            <a:r>
              <a:rPr lang="en-US" altLang="en-US" sz="2400" dirty="0" smtClean="0">
                <a:solidFill>
                  <a:schemeClr val="tx1"/>
                </a:solidFill>
              </a:rPr>
              <a:t>Barton W. Stone y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otros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disolvieron</a:t>
            </a:r>
            <a:r>
              <a:rPr lang="en-US" altLang="en-US" sz="2400" dirty="0" smtClean="0">
                <a:solidFill>
                  <a:schemeClr val="tx1"/>
                </a:solidFill>
              </a:rPr>
              <a:t> el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presbiterio</a:t>
            </a:r>
            <a:r>
              <a:rPr lang="en-US" altLang="en-US" sz="2400" dirty="0" smtClean="0">
                <a:solidFill>
                  <a:schemeClr val="tx1"/>
                </a:solidFill>
              </a:rPr>
              <a:t> Springfield (un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lugar</a:t>
            </a:r>
            <a:r>
              <a:rPr lang="en-US" altLang="en-US" sz="2400" dirty="0" smtClean="0">
                <a:solidFill>
                  <a:schemeClr val="tx1"/>
                </a:solidFill>
              </a:rPr>
              <a:t>),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deseando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considerarse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simplemente</a:t>
            </a:r>
            <a:r>
              <a:rPr lang="en-US" altLang="en-US" sz="2400" dirty="0" smtClean="0">
                <a:solidFill>
                  <a:schemeClr val="tx1"/>
                </a:solidFill>
              </a:rPr>
              <a:t> “</a:t>
            </a:r>
            <a:r>
              <a:rPr lang="en-US" altLang="en-US" sz="2400" dirty="0" err="1">
                <a:solidFill>
                  <a:schemeClr val="tx1"/>
                </a:solidFill>
              </a:rPr>
              <a:t>c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ristianos</a:t>
            </a:r>
            <a:r>
              <a:rPr lang="en-US" altLang="en-US" sz="2400" dirty="0" smtClean="0">
                <a:solidFill>
                  <a:schemeClr val="tx1"/>
                </a:solidFill>
              </a:rPr>
              <a:t>”.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105400"/>
          </a:xfrm>
        </p:spPr>
        <p:txBody>
          <a:bodyPr/>
          <a:lstStyle/>
          <a:p>
            <a:pPr marL="0" indent="0"/>
            <a:endParaRPr lang="en-US" altLang="en-US" sz="2400" dirty="0" smtClean="0">
              <a:solidFill>
                <a:srgbClr val="FFFF00"/>
              </a:solidFill>
            </a:endParaRPr>
          </a:p>
          <a:p>
            <a:pPr marL="0" indent="0"/>
            <a:r>
              <a:rPr lang="en-US" altLang="en-US" sz="2400" dirty="0" smtClean="0">
                <a:solidFill>
                  <a:srgbClr val="FFFF00"/>
                </a:solidFill>
              </a:rPr>
              <a:t>1805, </a:t>
            </a:r>
            <a:r>
              <a:rPr lang="en-US" altLang="en-US" sz="2400" dirty="0" err="1" smtClean="0"/>
              <a:t>Elías</a:t>
            </a:r>
            <a:r>
              <a:rPr lang="en-US" altLang="en-US" sz="2400" dirty="0" smtClean="0"/>
              <a:t> Smith, </a:t>
            </a:r>
            <a:r>
              <a:rPr lang="en-US" altLang="en-US" sz="2400" dirty="0" err="1" smtClean="0"/>
              <a:t>bautista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calvinista</a:t>
            </a:r>
            <a:r>
              <a:rPr lang="en-US" altLang="en-US" sz="2400" dirty="0" smtClean="0"/>
              <a:t> Nueva </a:t>
            </a:r>
            <a:r>
              <a:rPr lang="en-US" altLang="en-US" sz="2400" dirty="0" err="1" smtClean="0"/>
              <a:t>Inglaterra</a:t>
            </a:r>
            <a:r>
              <a:rPr lang="en-US" altLang="en-US" sz="2400" dirty="0" smtClean="0"/>
              <a:t> (parte </a:t>
            </a:r>
            <a:r>
              <a:rPr lang="en-US" altLang="en-US" sz="2400" dirty="0" err="1" smtClean="0"/>
              <a:t>noreste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EE.UU.) se </a:t>
            </a:r>
            <a:r>
              <a:rPr lang="en-US" altLang="en-US" sz="2400" dirty="0" err="1" smtClean="0"/>
              <a:t>volvió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solamente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cristiano</a:t>
            </a:r>
            <a:r>
              <a:rPr lang="en-US" altLang="en-US" sz="2400" dirty="0" smtClean="0"/>
              <a:t>”.</a:t>
            </a:r>
          </a:p>
          <a:p>
            <a:pPr marL="0" indent="0"/>
            <a:endParaRPr lang="en-US" altLang="en-US" sz="2400" dirty="0" smtClean="0">
              <a:solidFill>
                <a:srgbClr val="FFFF00"/>
              </a:solidFill>
            </a:endParaRPr>
          </a:p>
          <a:p>
            <a:pPr marL="0" indent="0"/>
            <a:r>
              <a:rPr lang="en-US" altLang="en-US" sz="2400" dirty="0" smtClean="0">
                <a:solidFill>
                  <a:srgbClr val="FFFF00"/>
                </a:solidFill>
              </a:rPr>
              <a:t>1807,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Tomás</a:t>
            </a:r>
            <a:r>
              <a:rPr lang="en-US" altLang="en-US" sz="2400" dirty="0" smtClean="0"/>
              <a:t> Campbell </a:t>
            </a:r>
            <a:r>
              <a:rPr lang="en-US" altLang="en-US" sz="2400" dirty="0" err="1" smtClean="0"/>
              <a:t>emigró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América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presbite-riano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calvinista</a:t>
            </a:r>
            <a:r>
              <a:rPr lang="en-US" altLang="en-US" sz="2400" dirty="0" smtClean="0"/>
              <a:t>.</a:t>
            </a:r>
          </a:p>
          <a:p>
            <a:pPr marL="0" indent="0"/>
            <a:endParaRPr lang="en-US" altLang="en-US" sz="2400" dirty="0" smtClean="0">
              <a:solidFill>
                <a:srgbClr val="FFFF00"/>
              </a:solidFill>
            </a:endParaRPr>
          </a:p>
          <a:p>
            <a:pPr marL="0" indent="0"/>
            <a:r>
              <a:rPr lang="en-US" altLang="en-US" sz="2400" dirty="0" smtClean="0">
                <a:solidFill>
                  <a:srgbClr val="FFFF00"/>
                </a:solidFill>
              </a:rPr>
              <a:t>1808, </a:t>
            </a:r>
            <a:r>
              <a:rPr lang="en-US" altLang="en-US" sz="2400" dirty="0" err="1" smtClean="0"/>
              <a:t>Tomás</a:t>
            </a:r>
            <a:r>
              <a:rPr lang="en-US" altLang="en-US" sz="2400" dirty="0" smtClean="0"/>
              <a:t> Campbell </a:t>
            </a:r>
            <a:r>
              <a:rPr lang="en-US" altLang="en-US" sz="2400" dirty="0" err="1" smtClean="0"/>
              <a:t>ayudó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fundar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Asociacón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Cristia-na</a:t>
            </a:r>
            <a:r>
              <a:rPr lang="en-US" altLang="en-US" sz="2400" dirty="0" smtClean="0"/>
              <a:t> de Washington, PA.</a:t>
            </a:r>
          </a:p>
          <a:p>
            <a:pPr marL="0" indent="0"/>
            <a:endParaRPr lang="en-US" altLang="en-US" sz="2400" dirty="0" smtClean="0">
              <a:solidFill>
                <a:srgbClr val="FFFF00"/>
              </a:solidFill>
            </a:endParaRPr>
          </a:p>
          <a:p>
            <a:pPr marL="0" indent="0"/>
            <a:r>
              <a:rPr lang="en-US" altLang="en-US" sz="2400" dirty="0" smtClean="0">
                <a:solidFill>
                  <a:srgbClr val="FFFF00"/>
                </a:solidFill>
              </a:rPr>
              <a:t>1809, </a:t>
            </a:r>
            <a:r>
              <a:rPr lang="en-US" altLang="en-US" sz="2400" dirty="0" smtClean="0"/>
              <a:t>Alejandro Campbell </a:t>
            </a:r>
            <a:r>
              <a:rPr lang="en-US" altLang="en-US" sz="2400" dirty="0" err="1" smtClean="0"/>
              <a:t>llegó</a:t>
            </a:r>
            <a:r>
              <a:rPr lang="en-US" altLang="en-US" sz="2400" dirty="0" smtClean="0"/>
              <a:t> a America. </a:t>
            </a:r>
            <a:r>
              <a:rPr lang="en-US" altLang="en-US" sz="2400" u="sng" dirty="0" smtClean="0"/>
              <a:t>Thomas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publicó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i="1" dirty="0" err="1" smtClean="0"/>
              <a:t>Declaración</a:t>
            </a:r>
            <a:r>
              <a:rPr lang="en-US" altLang="en-US" sz="2400" i="1" dirty="0" smtClean="0"/>
              <a:t> y </a:t>
            </a:r>
            <a:r>
              <a:rPr lang="en-US" altLang="en-US" sz="2400" i="1" dirty="0" err="1" smtClean="0"/>
              <a:t>Discurso</a:t>
            </a:r>
            <a:r>
              <a:rPr lang="en-US" altLang="en-US" sz="2400" i="1" dirty="0" smtClean="0"/>
              <a:t>: “</a:t>
            </a:r>
            <a:r>
              <a:rPr lang="en-US" altLang="en-US" sz="2400" i="1" dirty="0" err="1" smtClean="0"/>
              <a:t>Donde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habla</a:t>
            </a:r>
            <a:r>
              <a:rPr lang="en-US" altLang="en-US" sz="2400" i="1" dirty="0" smtClean="0"/>
              <a:t> las </a:t>
            </a:r>
            <a:r>
              <a:rPr lang="en-US" altLang="en-US" sz="2400" i="1" dirty="0" err="1" smtClean="0"/>
              <a:t>Escrituras</a:t>
            </a:r>
            <a:r>
              <a:rPr lang="en-US" altLang="en-US" sz="2400" i="1" dirty="0" smtClean="0"/>
              <a:t>, </a:t>
            </a:r>
            <a:r>
              <a:rPr lang="en-US" altLang="en-US" sz="2400" i="1" dirty="0" err="1" smtClean="0"/>
              <a:t>hablamos</a:t>
            </a:r>
            <a:r>
              <a:rPr lang="en-US" altLang="en-US" sz="2400" i="1" dirty="0" smtClean="0"/>
              <a:t>; </a:t>
            </a:r>
            <a:r>
              <a:rPr lang="en-US" altLang="en-US" sz="2400" i="1" dirty="0" err="1" smtClean="0"/>
              <a:t>donde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guardan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silencio</a:t>
            </a:r>
            <a:r>
              <a:rPr lang="en-US" altLang="en-US" sz="2400" i="1" dirty="0" smtClean="0"/>
              <a:t>, </a:t>
            </a:r>
            <a:r>
              <a:rPr lang="en-US" altLang="en-US" sz="2400" i="1" dirty="0" err="1" smtClean="0"/>
              <a:t>guardamos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silencio</a:t>
            </a:r>
            <a:r>
              <a:rPr lang="en-US" altLang="en-US" sz="2400" i="1" dirty="0" smtClean="0"/>
              <a:t>”   </a:t>
            </a:r>
            <a:r>
              <a:rPr lang="en-US" altLang="en-US" sz="2400" dirty="0" smtClean="0">
                <a:solidFill>
                  <a:srgbClr val="4FFF4F"/>
                </a:solidFill>
              </a:rPr>
              <a:t>(1 Pedro 4:11; 1 Cor. 4:6).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7D1BDDCF-BE2F-4290-8586-58B590012FC1}" type="slidenum">
              <a:rPr lang="es-ES_tradnl" altLang="en-US" smtClean="0"/>
              <a:pPr eaLnBrk="1" hangingPunct="1">
                <a:defRPr/>
              </a:pPr>
              <a:t>8</a:t>
            </a:fld>
            <a:endParaRPr lang="es-ES_tradnl" alt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FF00"/>
                </a:solidFill>
              </a:rPr>
              <a:t>1813,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Tomás</a:t>
            </a:r>
            <a:r>
              <a:rPr lang="en-US" altLang="en-US" sz="2400" dirty="0" smtClean="0">
                <a:solidFill>
                  <a:schemeClr val="tx1"/>
                </a:solidFill>
              </a:rPr>
              <a:t> Campbell 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hijo</a:t>
            </a:r>
            <a:r>
              <a:rPr lang="en-US" altLang="en-US" sz="2400" dirty="0" smtClean="0">
                <a:solidFill>
                  <a:schemeClr val="tx1"/>
                </a:solidFill>
              </a:rPr>
              <a:t>, Alejandro,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habían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establecido</a:t>
            </a:r>
            <a:r>
              <a:rPr lang="en-US" altLang="en-US" sz="2400" dirty="0" smtClean="0">
                <a:solidFill>
                  <a:schemeClr val="tx1"/>
                </a:solidFill>
              </a:rPr>
              <a:t> la Brush Run 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lugar</a:t>
            </a:r>
            <a:r>
              <a:rPr lang="en-US" altLang="en-US" sz="2400" dirty="0" smtClean="0">
                <a:solidFill>
                  <a:schemeClr val="tx1"/>
                </a:solidFill>
              </a:rPr>
              <a:t>) Church, la que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entonces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llegó</a:t>
            </a:r>
            <a:r>
              <a:rPr lang="en-US" altLang="en-US" sz="2400" dirty="0" smtClean="0">
                <a:solidFill>
                  <a:schemeClr val="tx1"/>
                </a:solidFill>
              </a:rPr>
              <a:t> 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ser</a:t>
            </a:r>
            <a:r>
              <a:rPr lang="en-US" altLang="en-US" sz="2400" dirty="0" smtClean="0">
                <a:solidFill>
                  <a:schemeClr val="tx1"/>
                </a:solidFill>
              </a:rPr>
              <a:t> parte de la Association Bautista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2400" dirty="0" smtClean="0">
                <a:solidFill>
                  <a:schemeClr val="tx1"/>
                </a:solidFill>
              </a:rPr>
              <a:t> el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año</a:t>
            </a:r>
            <a:r>
              <a:rPr lang="en-US" altLang="en-US" sz="2400" dirty="0" smtClean="0">
                <a:solidFill>
                  <a:schemeClr val="tx1"/>
                </a:solidFill>
              </a:rPr>
              <a:t> 1813.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029200"/>
          </a:xfrm>
        </p:spPr>
        <p:txBody>
          <a:bodyPr/>
          <a:lstStyle/>
          <a:p>
            <a:pPr marL="0" indent="0">
              <a:lnSpc>
                <a:spcPts val="2900"/>
              </a:lnSpc>
              <a:defRPr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Estando</a:t>
            </a:r>
            <a:r>
              <a:rPr lang="en-US" altLang="en-US" sz="2400" dirty="0" smtClean="0"/>
              <a:t> Alejandro con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bautistas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FFFF00"/>
                </a:solidFill>
              </a:rPr>
              <a:t>1823 </a:t>
            </a:r>
            <a:r>
              <a:rPr lang="en-US" altLang="en-US" sz="2400" dirty="0" err="1" smtClean="0"/>
              <a:t>debatió</a:t>
            </a:r>
            <a:r>
              <a:rPr lang="en-US" altLang="en-US" sz="2400" dirty="0" smtClean="0"/>
              <a:t> con </a:t>
            </a:r>
            <a:r>
              <a:rPr lang="en-US" altLang="en-US" sz="2400" dirty="0" err="1" smtClean="0"/>
              <a:t>McCalla</a:t>
            </a:r>
            <a:r>
              <a:rPr lang="en-US" altLang="en-US" sz="2400" dirty="0" smtClean="0"/>
              <a:t>, que el </a:t>
            </a:r>
            <a:r>
              <a:rPr lang="en-US" altLang="en-US" sz="2400" dirty="0" err="1" smtClean="0"/>
              <a:t>bautismo</a:t>
            </a:r>
            <a:r>
              <a:rPr lang="en-US" altLang="en-US" sz="2400" dirty="0" smtClean="0"/>
              <a:t> ¡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para </a:t>
            </a:r>
            <a:r>
              <a:rPr lang="en-US" altLang="en-US" sz="2400" dirty="0" err="1" smtClean="0"/>
              <a:t>perdón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pecados</a:t>
            </a:r>
            <a:r>
              <a:rPr lang="en-US" altLang="en-US" sz="2400" dirty="0" smtClean="0"/>
              <a:t>!</a:t>
            </a:r>
          </a:p>
          <a:p>
            <a:pPr marL="55563" indent="-55563">
              <a:lnSpc>
                <a:spcPts val="2900"/>
              </a:lnSpc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FFFF00"/>
                </a:solidFill>
              </a:rPr>
              <a:t>1830, </a:t>
            </a:r>
            <a:r>
              <a:rPr lang="en-US" altLang="en-US" sz="2400" dirty="0" err="1" smtClean="0"/>
              <a:t>Tomás</a:t>
            </a:r>
            <a:r>
              <a:rPr lang="en-US" altLang="en-US" sz="2400" dirty="0" smtClean="0"/>
              <a:t> y Alejandro Campbell y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reformadores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cor-taron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conexión</a:t>
            </a:r>
            <a:r>
              <a:rPr lang="en-US" altLang="en-US" sz="2400" dirty="0" smtClean="0"/>
              <a:t> con la </a:t>
            </a:r>
            <a:r>
              <a:rPr lang="en-US" altLang="en-US" sz="2400" dirty="0" err="1" smtClean="0"/>
              <a:t>Asociación</a:t>
            </a:r>
            <a:r>
              <a:rPr lang="en-US" altLang="en-US" sz="2400" dirty="0" smtClean="0"/>
              <a:t> Bautista, y </a:t>
            </a:r>
            <a:r>
              <a:rPr lang="en-US" altLang="en-US" sz="2400" dirty="0" err="1" smtClean="0"/>
              <a:t>llegaron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ser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conocidos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sencillamente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discípulos</a:t>
            </a:r>
            <a:r>
              <a:rPr lang="en-US" altLang="en-US" sz="2400" dirty="0" smtClean="0"/>
              <a:t>”.</a:t>
            </a:r>
          </a:p>
          <a:p>
            <a:pPr marL="55563" indent="-55563">
              <a:lnSpc>
                <a:spcPts val="2900"/>
              </a:lnSpc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FFFF00"/>
                </a:solidFill>
              </a:rPr>
              <a:t>1832, </a:t>
            </a:r>
            <a:r>
              <a:rPr lang="en-US" altLang="en-US" sz="2400" dirty="0" smtClean="0"/>
              <a:t>Se </a:t>
            </a:r>
            <a:r>
              <a:rPr lang="en-US" altLang="en-US" sz="2400" dirty="0" err="1" smtClean="0"/>
              <a:t>unieron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formalmente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“</a:t>
            </a:r>
            <a:r>
              <a:rPr lang="en-US" altLang="en-US" sz="2400" dirty="0" err="1"/>
              <a:t>c</a:t>
            </a:r>
            <a:r>
              <a:rPr lang="en-US" altLang="en-US" sz="2400" dirty="0" err="1" smtClean="0"/>
              <a:t>ristianos</a:t>
            </a:r>
            <a:r>
              <a:rPr lang="en-US" altLang="en-US" sz="2400" dirty="0" smtClean="0"/>
              <a:t>” de Stone y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“</a:t>
            </a:r>
            <a:r>
              <a:rPr lang="en-US" altLang="en-US" sz="2400" dirty="0" err="1"/>
              <a:t>d</a:t>
            </a:r>
            <a:r>
              <a:rPr lang="en-US" altLang="en-US" sz="2400" dirty="0" err="1" smtClean="0"/>
              <a:t>iscípulos</a:t>
            </a:r>
            <a:r>
              <a:rPr lang="en-US" altLang="en-US" sz="2400" dirty="0" smtClean="0"/>
              <a:t>” de Campbell. Se ha </a:t>
            </a:r>
            <a:r>
              <a:rPr lang="en-US" altLang="en-US" sz="2400" dirty="0" err="1" smtClean="0"/>
              <a:t>reconocido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el “</a:t>
            </a:r>
            <a:r>
              <a:rPr lang="en-US" altLang="en-US" sz="2400" dirty="0" err="1" smtClean="0"/>
              <a:t>Movimiento</a:t>
            </a:r>
            <a:r>
              <a:rPr lang="en-US" altLang="en-US" sz="2400" dirty="0" smtClean="0"/>
              <a:t> Stone-Campbell” o el “</a:t>
            </a:r>
            <a:r>
              <a:rPr lang="en-US" altLang="en-US" sz="2400" dirty="0" err="1" smtClean="0"/>
              <a:t>Movimiento</a:t>
            </a:r>
            <a:r>
              <a:rPr lang="en-US" altLang="en-US" sz="2400" dirty="0" smtClean="0"/>
              <a:t> de </a:t>
            </a:r>
            <a:r>
              <a:rPr lang="en-US" altLang="en-US" sz="2400" dirty="0" err="1"/>
              <a:t>r</a:t>
            </a:r>
            <a:r>
              <a:rPr lang="en-US" altLang="en-US" sz="2400" dirty="0" err="1" smtClean="0"/>
              <a:t>estau-ración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americana</a:t>
            </a:r>
            <a:r>
              <a:rPr lang="en-US" altLang="en-US" sz="2400" dirty="0" smtClean="0"/>
              <a:t>”.</a:t>
            </a:r>
          </a:p>
          <a:p>
            <a:pPr marL="55563" indent="-55563">
              <a:lnSpc>
                <a:spcPts val="2900"/>
              </a:lnSpc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rgbClr val="FFFF00"/>
                </a:solidFill>
              </a:rPr>
              <a:t>1849, </a:t>
            </a:r>
            <a:r>
              <a:rPr lang="en-US" altLang="en-US" sz="2400" dirty="0" smtClean="0"/>
              <a:t>Se </a:t>
            </a:r>
            <a:r>
              <a:rPr lang="en-US" altLang="en-US" sz="2400" dirty="0" err="1" smtClean="0"/>
              <a:t>estableció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Sociedad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Misionera</a:t>
            </a:r>
            <a:r>
              <a:rPr lang="en-US" altLang="en-US" sz="2400" dirty="0" smtClean="0"/>
              <a:t> Cristiana </a:t>
            </a:r>
            <a:r>
              <a:rPr lang="en-US" altLang="en-US" sz="2400" dirty="0" err="1" smtClean="0"/>
              <a:t>Ameri-cana</a:t>
            </a:r>
            <a:r>
              <a:rPr lang="en-US" altLang="en-US" sz="2400" dirty="0" smtClean="0"/>
              <a:t>.  El primer </a:t>
            </a:r>
            <a:r>
              <a:rPr lang="en-US" altLang="en-US" sz="2400" dirty="0" err="1" smtClean="0"/>
              <a:t>Presidente</a:t>
            </a:r>
            <a:r>
              <a:rPr lang="en-US" altLang="en-US" sz="2400" dirty="0" smtClean="0"/>
              <a:t>, Alejandro Campbell.</a:t>
            </a:r>
          </a:p>
          <a:p>
            <a:pPr marL="55563" indent="-55563">
              <a:lnSpc>
                <a:spcPts val="2900"/>
              </a:lnSpc>
              <a:defRPr/>
            </a:pPr>
            <a:r>
              <a:rPr lang="en-US" altLang="en-US" sz="2400" dirty="0" smtClean="0">
                <a:solidFill>
                  <a:srgbClr val="FFFF00"/>
                </a:solidFill>
              </a:rPr>
              <a:t>1859, </a:t>
            </a:r>
            <a:r>
              <a:rPr lang="en-US" altLang="en-US" sz="2400" dirty="0" smtClean="0"/>
              <a:t> La </a:t>
            </a:r>
            <a:r>
              <a:rPr lang="en-US" altLang="en-US" sz="2400" dirty="0" err="1" smtClean="0"/>
              <a:t>música</a:t>
            </a:r>
            <a:r>
              <a:rPr lang="en-US" altLang="en-US" sz="2400" dirty="0" smtClean="0"/>
              <a:t> instrumental </a:t>
            </a:r>
            <a:r>
              <a:rPr lang="en-US" altLang="en-US" sz="2400" dirty="0" err="1" smtClean="0"/>
              <a:t>fue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introducida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Midway, KY y </a:t>
            </a:r>
            <a:r>
              <a:rPr lang="en-US" altLang="en-US" sz="2400" dirty="0" err="1" smtClean="0"/>
              <a:t>fue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aceptada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hermanos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más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liberales</a:t>
            </a:r>
            <a:r>
              <a:rPr lang="en-US" altLang="en-US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92134CEF-7C3D-4875-8AAD-215BCBFEB535}" type="slidenum">
              <a:rPr lang="es-ES_tradnl" altLang="en-US" smtClean="0"/>
              <a:pPr eaLnBrk="1" hangingPunct="1">
                <a:defRPr/>
              </a:pPr>
              <a:t>9</a:t>
            </a:fld>
            <a:endParaRPr lang="es-ES_tradnl" alt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21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FF00"/>
                </a:solidFill>
              </a:rPr>
              <a:t>PORQUE NO SOY CAMPBELISTA </a:t>
            </a:r>
            <a:r>
              <a:rPr lang="en-US" altLang="en-US" sz="800" dirty="0" smtClean="0">
                <a:solidFill>
                  <a:srgbClr val="FFFF00"/>
                </a:solidFill>
              </a:rPr>
              <a:t>(Weldon </a:t>
            </a:r>
            <a:r>
              <a:rPr lang="en-US" altLang="en-US" sz="800" dirty="0" err="1" smtClean="0">
                <a:solidFill>
                  <a:srgbClr val="FFFF00"/>
                </a:solidFill>
              </a:rPr>
              <a:t>E.Warnock</a:t>
            </a:r>
            <a:r>
              <a:rPr lang="en-US" altLang="en-US" sz="8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724400"/>
          </a:xfrm>
        </p:spPr>
        <p:txBody>
          <a:bodyPr/>
          <a:lstStyle/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altLang="en-US" sz="2400" dirty="0" smtClean="0">
                <a:solidFill>
                  <a:srgbClr val="4FFF4F"/>
                </a:solidFill>
                <a:latin typeface="+mj-lt"/>
              </a:rPr>
              <a:t>NO SOY CAMPBELISTA: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altLang="en-US" sz="2400" dirty="0" smtClean="0">
                <a:latin typeface="+mj-lt"/>
              </a:rPr>
              <a:t>	</a:t>
            </a:r>
            <a:r>
              <a:rPr lang="en-US" altLang="en-US" sz="2400" dirty="0" smtClean="0">
                <a:solidFill>
                  <a:srgbClr val="4FFF4F"/>
                </a:solidFill>
                <a:latin typeface="+mj-lt"/>
              </a:rPr>
              <a:t>1. </a:t>
            </a:r>
            <a:r>
              <a:rPr lang="en-US" sz="2400" dirty="0" smtClean="0"/>
              <a:t>Primero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no soy </a:t>
            </a:r>
            <a:r>
              <a:rPr lang="en-US" sz="2400" dirty="0" err="1" smtClean="0"/>
              <a:t>discípulo</a:t>
            </a:r>
            <a:r>
              <a:rPr lang="en-US" sz="2400" dirty="0" smtClean="0"/>
              <a:t> de Campbell. Para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campbelista</a:t>
            </a:r>
            <a:r>
              <a:rPr lang="en-US" sz="2400" dirty="0" smtClean="0"/>
              <a:t> </a:t>
            </a:r>
            <a:r>
              <a:rPr lang="en-US" sz="2400" dirty="0" err="1" smtClean="0"/>
              <a:t>tendría</a:t>
            </a:r>
            <a:r>
              <a:rPr lang="en-US" sz="2400" dirty="0" smtClean="0"/>
              <a:t> que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discípulo</a:t>
            </a:r>
            <a:r>
              <a:rPr lang="en-US" sz="2400" dirty="0" smtClean="0"/>
              <a:t> y </a:t>
            </a:r>
            <a:r>
              <a:rPr lang="en-US" sz="2400" dirty="0" err="1" smtClean="0"/>
              <a:t>seguidor</a:t>
            </a:r>
            <a:r>
              <a:rPr lang="en-US" sz="2400" dirty="0" smtClean="0"/>
              <a:t> de </a:t>
            </a:r>
            <a:r>
              <a:rPr lang="en-US" sz="2400" dirty="0" err="1" smtClean="0"/>
              <a:t>él</a:t>
            </a:r>
            <a:r>
              <a:rPr 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Algunos</a:t>
            </a:r>
            <a:r>
              <a:rPr lang="en-US" sz="2400" dirty="0" smtClean="0"/>
              <a:t> </a:t>
            </a:r>
            <a:r>
              <a:rPr lang="en-US" sz="2400" dirty="0" err="1" smtClean="0"/>
              <a:t>dirán</a:t>
            </a:r>
            <a:r>
              <a:rPr lang="en-US" sz="2400" dirty="0" smtClean="0"/>
              <a:t> que </a:t>
            </a:r>
            <a:r>
              <a:rPr lang="en-US" sz="2400" dirty="0" err="1" smtClean="0"/>
              <a:t>enseñamos</a:t>
            </a:r>
            <a:r>
              <a:rPr lang="en-US" sz="2400" dirty="0" smtClean="0"/>
              <a:t> las </a:t>
            </a:r>
            <a:r>
              <a:rPr lang="en-US" sz="2400" dirty="0" err="1" smtClean="0"/>
              <a:t>mismas</a:t>
            </a:r>
            <a:r>
              <a:rPr lang="en-US" sz="2400" dirty="0" smtClean="0"/>
              <a:t> </a:t>
            </a:r>
            <a:r>
              <a:rPr lang="en-US" sz="2400" dirty="0" err="1" smtClean="0"/>
              <a:t>cosas</a:t>
            </a:r>
            <a:r>
              <a:rPr lang="en-US" sz="2400" dirty="0" smtClean="0"/>
              <a:t> que Campbell </a:t>
            </a:r>
            <a:r>
              <a:rPr lang="en-US" sz="2400" dirty="0" err="1" smtClean="0"/>
              <a:t>enseñaba</a:t>
            </a:r>
            <a:r>
              <a:rPr lang="en-US" sz="2400" dirty="0" smtClean="0"/>
              <a:t> y que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eso</a:t>
            </a:r>
            <a:r>
              <a:rPr lang="en-US" sz="2400" dirty="0" smtClean="0"/>
              <a:t> </a:t>
            </a:r>
            <a:r>
              <a:rPr lang="en-US" sz="2400" dirty="0" err="1" smtClean="0"/>
              <a:t>seguimos</a:t>
            </a:r>
            <a:r>
              <a:rPr lang="en-US" sz="2400" dirty="0" smtClean="0"/>
              <a:t> a </a:t>
            </a:r>
            <a:r>
              <a:rPr lang="en-US" sz="2400" dirty="0" err="1" smtClean="0"/>
              <a:t>él</a:t>
            </a:r>
            <a:r>
              <a:rPr lang="en-US" sz="2400" dirty="0" smtClean="0"/>
              <a:t>. </a:t>
            </a:r>
            <a:r>
              <a:rPr lang="en-US" sz="2400" dirty="0" err="1" smtClean="0"/>
              <a:t>Sí</a:t>
            </a:r>
            <a:r>
              <a:rPr lang="en-US" sz="2400" dirty="0" smtClean="0"/>
              <a:t> las </a:t>
            </a:r>
            <a:r>
              <a:rPr lang="en-US" sz="2400" dirty="0" err="1" smtClean="0"/>
              <a:t>en</a:t>
            </a:r>
            <a:r>
              <a:rPr lang="en-US" sz="2400" dirty="0" smtClean="0"/>
              <a:t>- </a:t>
            </a:r>
            <a:r>
              <a:rPr lang="en-US" sz="2400" dirty="0" err="1" smtClean="0"/>
              <a:t>señamos</a:t>
            </a:r>
            <a:r>
              <a:rPr lang="en-US" sz="2400" dirty="0" smtClean="0"/>
              <a:t> </a:t>
            </a:r>
            <a:r>
              <a:rPr lang="en-US" sz="2400" dirty="0" err="1" smtClean="0"/>
              <a:t>pero</a:t>
            </a:r>
            <a:r>
              <a:rPr lang="en-US" sz="2400" dirty="0" smtClean="0"/>
              <a:t> no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 err="1" smtClean="0"/>
              <a:t>él</a:t>
            </a:r>
            <a:r>
              <a:rPr lang="en-US" sz="2400" dirty="0" smtClean="0"/>
              <a:t> las </a:t>
            </a:r>
            <a:r>
              <a:rPr lang="en-US" sz="2400" dirty="0" err="1" smtClean="0"/>
              <a:t>enseñaba</a:t>
            </a:r>
            <a:r>
              <a:rPr lang="en-US" sz="2400" dirty="0" smtClean="0"/>
              <a:t>, </a:t>
            </a:r>
            <a:r>
              <a:rPr lang="en-US" sz="2400" dirty="0" err="1" smtClean="0"/>
              <a:t>sino</a:t>
            </a:r>
            <a:r>
              <a:rPr lang="en-US" sz="2400" dirty="0" smtClean="0"/>
              <a:t>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la </a:t>
            </a:r>
            <a:r>
              <a:rPr lang="en-US" sz="2400" dirty="0" err="1" smtClean="0"/>
              <a:t>Biblia</a:t>
            </a:r>
            <a:r>
              <a:rPr lang="en-US" sz="2400" dirty="0" smtClean="0"/>
              <a:t> las </a:t>
            </a:r>
            <a:r>
              <a:rPr lang="en-US" sz="2400" dirty="0" err="1" smtClean="0"/>
              <a:t>enseña</a:t>
            </a:r>
            <a:r>
              <a:rPr lang="en-US" sz="2400" dirty="0" smtClean="0"/>
              <a:t>.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sz="2400" dirty="0" smtClean="0"/>
              <a:t>		¿Soy </a:t>
            </a:r>
            <a:r>
              <a:rPr lang="en-US" sz="2400" dirty="0" err="1" smtClean="0"/>
              <a:t>bautista</a:t>
            </a:r>
            <a:r>
              <a:rPr lang="en-US" sz="2400" dirty="0" smtClean="0"/>
              <a:t>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 err="1" smtClean="0"/>
              <a:t>enseño</a:t>
            </a:r>
            <a:r>
              <a:rPr lang="en-US" sz="2400" dirty="0" smtClean="0"/>
              <a:t> que el </a:t>
            </a:r>
            <a:r>
              <a:rPr lang="en-US" sz="2400" dirty="0" err="1" smtClean="0"/>
              <a:t>bautismo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inmersión</a:t>
            </a:r>
            <a:r>
              <a:rPr lang="en-US" sz="2400" dirty="0" smtClean="0"/>
              <a:t> y no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rociamiento</a:t>
            </a:r>
            <a:r>
              <a:rPr lang="en-US" sz="2400" dirty="0" smtClean="0"/>
              <a:t> o </a:t>
            </a:r>
            <a:r>
              <a:rPr lang="en-US" sz="2400" dirty="0" err="1" smtClean="0"/>
              <a:t>derramamiento</a:t>
            </a:r>
            <a:r>
              <a:rPr lang="en-US" sz="2400" dirty="0" smtClean="0"/>
              <a:t>?</a:t>
            </a:r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sz="2400" dirty="0" smtClean="0"/>
              <a:t>		¿Soy </a:t>
            </a:r>
            <a:r>
              <a:rPr lang="en-US" sz="2400" dirty="0" err="1" smtClean="0"/>
              <a:t>católico</a:t>
            </a:r>
            <a:r>
              <a:rPr lang="en-US" sz="2400" dirty="0" smtClean="0"/>
              <a:t> </a:t>
            </a:r>
            <a:r>
              <a:rPr lang="en-US" sz="2400" dirty="0" err="1" smtClean="0"/>
              <a:t>griego</a:t>
            </a:r>
            <a:r>
              <a:rPr lang="en-US" sz="2400" dirty="0" smtClean="0"/>
              <a:t>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 err="1" smtClean="0"/>
              <a:t>enseño</a:t>
            </a:r>
            <a:r>
              <a:rPr lang="en-US" sz="2400" dirty="0" smtClean="0"/>
              <a:t> que el </a:t>
            </a:r>
            <a:r>
              <a:rPr lang="en-US" sz="2400" dirty="0" err="1" smtClean="0"/>
              <a:t>cantar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la </a:t>
            </a:r>
            <a:r>
              <a:rPr lang="en-US" sz="2400" dirty="0" err="1" smtClean="0"/>
              <a:t>única</a:t>
            </a:r>
            <a:r>
              <a:rPr lang="en-US" sz="2400" dirty="0" smtClean="0"/>
              <a:t> </a:t>
            </a:r>
            <a:r>
              <a:rPr lang="en-US" sz="2400" dirty="0" err="1" smtClean="0"/>
              <a:t>música</a:t>
            </a:r>
            <a:r>
              <a:rPr lang="en-US" sz="2400" dirty="0" smtClean="0"/>
              <a:t> </a:t>
            </a:r>
            <a:r>
              <a:rPr lang="en-US" sz="2400" dirty="0" err="1" smtClean="0"/>
              <a:t>autorizada</a:t>
            </a:r>
            <a:r>
              <a:rPr lang="en-US" sz="2400" dirty="0" smtClean="0"/>
              <a:t> para la </a:t>
            </a:r>
            <a:r>
              <a:rPr lang="en-US" sz="2400" dirty="0" err="1" smtClean="0"/>
              <a:t>alabanza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reunión</a:t>
            </a:r>
            <a:r>
              <a:rPr lang="en-US" sz="2400" dirty="0" smtClean="0"/>
              <a:t>, y no la </a:t>
            </a:r>
            <a:r>
              <a:rPr lang="en-US" sz="2400" dirty="0" err="1" smtClean="0"/>
              <a:t>música</a:t>
            </a:r>
            <a:r>
              <a:rPr lang="en-US" sz="2400" dirty="0" smtClean="0"/>
              <a:t> instrumental?</a:t>
            </a:r>
            <a:endParaRPr lang="en-US" sz="2400" dirty="0"/>
          </a:p>
          <a:p>
            <a:pPr marL="0" indent="0" eaLnBrk="1" hangingPunct="1">
              <a:tabLst>
                <a:tab pos="230188" algn="l"/>
                <a:tab pos="461963" algn="l"/>
                <a:tab pos="682625" algn="l"/>
              </a:tabLst>
              <a:defRPr/>
            </a:pPr>
            <a:r>
              <a:rPr lang="en-US" sz="2400" dirty="0" smtClean="0"/>
              <a:t>		¿Soy </a:t>
            </a:r>
            <a:r>
              <a:rPr lang="en-US" sz="2400" dirty="0" err="1" smtClean="0"/>
              <a:t>católico</a:t>
            </a:r>
            <a:r>
              <a:rPr lang="en-US" sz="2400" dirty="0" smtClean="0"/>
              <a:t> </a:t>
            </a:r>
            <a:r>
              <a:rPr lang="en-US" sz="2400" dirty="0" err="1" smtClean="0"/>
              <a:t>romano</a:t>
            </a:r>
            <a:r>
              <a:rPr lang="en-US" sz="2400" dirty="0" smtClean="0"/>
              <a:t>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 err="1" smtClean="0"/>
              <a:t>enseño</a:t>
            </a:r>
            <a:r>
              <a:rPr lang="en-US" sz="2400" dirty="0" smtClean="0"/>
              <a:t> que </a:t>
            </a:r>
            <a:r>
              <a:rPr lang="en-US" sz="2400" dirty="0" err="1" smtClean="0"/>
              <a:t>Jesús</a:t>
            </a:r>
            <a:r>
              <a:rPr lang="en-US" sz="2400" dirty="0" smtClean="0"/>
              <a:t> </a:t>
            </a:r>
            <a:r>
              <a:rPr lang="en-US" sz="2400" dirty="0" err="1" smtClean="0"/>
              <a:t>nació</a:t>
            </a:r>
            <a:r>
              <a:rPr lang="en-US" sz="2400" dirty="0" smtClean="0"/>
              <a:t> de la </a:t>
            </a:r>
            <a:r>
              <a:rPr lang="en-US" sz="2400" dirty="0" err="1" smtClean="0"/>
              <a:t>virgen</a:t>
            </a:r>
            <a:r>
              <a:rPr lang="en-US" sz="2400" dirty="0" smtClean="0"/>
              <a:t> de </a:t>
            </a:r>
            <a:r>
              <a:rPr lang="en-US" sz="2400" dirty="0" err="1" smtClean="0"/>
              <a:t>nombre</a:t>
            </a:r>
            <a:r>
              <a:rPr lang="en-US" sz="2400" dirty="0" smtClean="0"/>
              <a:t> </a:t>
            </a:r>
            <a:r>
              <a:rPr lang="en-US" sz="2400" dirty="0" err="1" smtClean="0"/>
              <a:t>María</a:t>
            </a:r>
            <a:r>
              <a:rPr lang="en-US" sz="2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6642</TotalTime>
  <Words>359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Tahoma</vt:lpstr>
      <vt:lpstr>Times New Roman</vt:lpstr>
      <vt:lpstr>Wingdings</vt:lpstr>
      <vt:lpstr>Slit</vt:lpstr>
      <vt:lpstr>PowerPoint Presentation</vt:lpstr>
      <vt:lpstr>¿FUNDÓ ALEJANDRO CAMPBELL  LA IGLESIA DE CRISTO?</vt:lpstr>
      <vt:lpstr> Otros se juntaron al movimiento en general, incluyendo a  Abner Jones of New Hampshire and Vermont (1800 – 1803),      Aunque no conectado con Stone y Campbell, su énfasis al predicar estaba semejante. </vt:lpstr>
      <vt:lpstr>  Había registros de iglesias de Cristo entre 1778 y 1810 en Escocia, Inglaterra, e Irlanda antes de tener los Campbell conceptos novotestamentarios de la iglesia, de bautizarse (inmersión) en los EE.UU. en 1812, y de continuar con los bautistas hasta el año 1830. </vt:lpstr>
      <vt:lpstr> Ambos Campbell, Tomás y Alejandro, se habían juntado a los bautistas y continuaron a trabajar con ellos hasta el año 1830.</vt:lpstr>
      <vt:lpstr>LÍNEA TIEMPO (orden de tiempo)</vt:lpstr>
      <vt:lpstr>1804, Barton W. Stone y otros disolvieron el presbiterio Springfield (un lugar), deseando considerarse simplemente “cristianos”.</vt:lpstr>
      <vt:lpstr>1813, Tomás Campbell e hijo, Alejandro, habían establecido la Brush Run (lugar) Church, la que entonces llegó a ser parte de la Association Bautista en el año 1813.</vt:lpstr>
      <vt:lpstr>PORQUE NO SOY CAMPBELISTA (Weldon E.Warnock)</vt:lpstr>
      <vt:lpstr>  Campbell enseñó algunas cosas que no creo. Por ejem-plo él defendió la Sociedad Misionera Cristiana Americana por la cual las iglesias locales hagan obra evangelística.</vt:lpstr>
      <vt:lpstr> 5. Soy Cristiano. El nombre “cristiano” es el único nom-bre propio hallado en las Escrituras para indicar seguidor de Cristo (Hech. 11:26; 26:28; 1 Ped. 4:16).  Hay muchas designaciones, pero un solo nombre propio.</vt:lpstr>
      <vt:lpstr> Juan fue decapitado durante el ministerio personal de Cristo, Mar. 6:27. El no pudo establecer la iglesia de Cristo.</vt:lpstr>
      <vt:lpstr>donde estaban sentados;  3  y se les aparecieron lenguas repartidas, como de fuego, asentándose sobre cada uno de ellos.  4  Y fueron todos llenos del Espíritu Santo, y comen-zaron a hablar en otras lenguas, según el Espíritu les daba que hablasen.</vt:lpstr>
      <vt:lpstr>ALEJANDRO CAMPBELL y LA IGLESIA DE CRISTO</vt:lpstr>
      <vt:lpstr>PONER ETIQUETA (tachar), ES TÁCTICA CARNAL</vt:lpstr>
      <vt:lpstr> Si se le pregunta a uno: “¿Qué es usted”? Él responde: “Soy ______”. Usted dice: “Soy cristiano”. Él inmediata-mente repone: “Yo también soy cristiano”. </vt:lpstr>
      <vt:lpstr> pues todos sois hijos de Dios por la fe en Cristo Jesús;  27  porque todos los que habéis sido bautizados en Cristo, de Cristo estáis revestidos. …..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H. Reeves</dc:creator>
  <cp:lastModifiedBy>Bill Reeves</cp:lastModifiedBy>
  <cp:revision>111</cp:revision>
  <cp:lastPrinted>2016-05-05T15:13:11Z</cp:lastPrinted>
  <dcterms:created xsi:type="dcterms:W3CDTF">2005-05-16T18:26:44Z</dcterms:created>
  <dcterms:modified xsi:type="dcterms:W3CDTF">2016-11-11T15:33:12Z</dcterms:modified>
</cp:coreProperties>
</file>